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719" r:id="rId19"/>
    <p:sldId id="819" r:id="rId20"/>
    <p:sldId id="842" r:id="rId21"/>
    <p:sldId id="807" r:id="rId22"/>
    <p:sldId id="800" r:id="rId23"/>
    <p:sldId id="847" r:id="rId24"/>
    <p:sldId id="829" r:id="rId25"/>
    <p:sldId id="849" r:id="rId26"/>
    <p:sldId id="848" r:id="rId27"/>
    <p:sldId id="850" r:id="rId28"/>
    <p:sldId id="851" r:id="rId29"/>
    <p:sldId id="852" r:id="rId30"/>
    <p:sldId id="854" r:id="rId31"/>
    <p:sldId id="855" r:id="rId32"/>
    <p:sldId id="856" r:id="rId33"/>
    <p:sldId id="857" r:id="rId34"/>
    <p:sldId id="785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2888" autoAdjust="0"/>
  </p:normalViewPr>
  <p:slideViewPr>
    <p:cSldViewPr snapToGrid="0">
      <p:cViewPr varScale="1">
        <p:scale>
          <a:sx n="73" d="100"/>
          <a:sy n="73" d="100"/>
        </p:scale>
        <p:origin x="122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concludere</a:t>
            </a:r>
            <a:r>
              <a:rPr lang="en-US" dirty="0"/>
              <a:t>, </a:t>
            </a:r>
            <a:r>
              <a:rPr lang="en-US" dirty="0" err="1"/>
              <a:t>riportiamo</a:t>
            </a:r>
            <a:r>
              <a:rPr lang="en-US" dirty="0"/>
              <a:t> le features </a:t>
            </a:r>
            <a:r>
              <a:rPr lang="en-US" dirty="0" err="1"/>
              <a:t>ispirate</a:t>
            </a:r>
            <a:r>
              <a:rPr lang="en-US" dirty="0"/>
              <a:t> dal Lavoro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quelle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attese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appartenti</a:t>
            </a:r>
            <a:r>
              <a:rPr lang="en-US" dirty="0"/>
              <a:t> alle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in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dell’importanza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ultime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interessante</a:t>
            </a:r>
            <a:r>
              <a:rPr lang="en-US" dirty="0"/>
              <a:t> fare </a:t>
            </a:r>
            <a:r>
              <a:rPr lang="en-US" dirty="0" err="1"/>
              <a:t>qualche</a:t>
            </a:r>
            <a:r>
              <a:rPr lang="en-US" dirty="0"/>
              <a:t>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r>
              <a:rPr lang="en-US" dirty="0"/>
              <a:t>TAP</a:t>
            </a:r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r>
              <a:rPr lang="en-US" dirty="0"/>
              <a:t>TAP</a:t>
            </a:r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/>
              <a:t>migliore</a:t>
            </a:r>
            <a:r>
              <a:rPr lang="en-US" dirty="0"/>
              <a:t>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TAP 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knowledge-based classifier.  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3E97-9DD9-3143-A5D9-A0AA49AD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49D4D3-8450-5C4B-DFA0-F903D37C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ABF786-382A-57A0-8C74-A7BCE5F15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costruisce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dall’idea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possano</a:t>
            </a:r>
            <a:r>
              <a:rPr lang="en-US" dirty="0"/>
              <a:t> divider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feature, come </a:t>
            </a:r>
            <a:r>
              <a:rPr lang="en-US" dirty="0" err="1"/>
              <a:t>nell’esempio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Breve </a:t>
            </a:r>
            <a:r>
              <a:rPr lang="en-US" i="1" dirty="0" err="1"/>
              <a:t>spiegazione</a:t>
            </a:r>
            <a:r>
              <a:rPr lang="en-US" i="1" dirty="0"/>
              <a:t> </a:t>
            </a:r>
            <a:r>
              <a:rPr lang="en-US" i="1" dirty="0" err="1"/>
              <a:t>esempio</a:t>
            </a:r>
            <a:endParaRPr lang="en-US" i="1" dirty="0"/>
          </a:p>
          <a:p>
            <a:endParaRPr lang="en-US" i="1" dirty="0"/>
          </a:p>
          <a:p>
            <a:r>
              <a:rPr lang="en-US" i="0" dirty="0" err="1"/>
              <a:t>Nonstante</a:t>
            </a:r>
            <a:r>
              <a:rPr lang="en-US" i="0" dirty="0"/>
              <a:t> </a:t>
            </a:r>
            <a:r>
              <a:rPr lang="en-US" i="0" dirty="0" err="1"/>
              <a:t>si</a:t>
            </a:r>
            <a:r>
              <a:rPr lang="en-US" i="0" dirty="0"/>
              <a:t> molto intuitive, </a:t>
            </a:r>
            <a:r>
              <a:rPr lang="en-US" i="0" dirty="0" err="1"/>
              <a:t>questo</a:t>
            </a:r>
            <a:r>
              <a:rPr lang="en-US" i="0" dirty="0"/>
              <a:t> </a:t>
            </a:r>
            <a:r>
              <a:rPr lang="en-US" i="0" dirty="0" err="1"/>
              <a:t>esempio</a:t>
            </a:r>
            <a:r>
              <a:rPr lang="en-US" i="0" dirty="0"/>
              <a:t> non </a:t>
            </a:r>
            <a:r>
              <a:rPr lang="en-US" i="0" dirty="0" err="1"/>
              <a:t>considera</a:t>
            </a:r>
            <a:r>
              <a:rPr lang="en-US" i="0" dirty="0"/>
              <a:t> </a:t>
            </a:r>
            <a:r>
              <a:rPr lang="en-US" i="0" dirty="0" err="1"/>
              <a:t>alcune</a:t>
            </a:r>
            <a:r>
              <a:rPr lang="en-US" i="0" dirty="0"/>
              <a:t> </a:t>
            </a:r>
            <a:r>
              <a:rPr lang="en-US" i="0" dirty="0" err="1"/>
              <a:t>cose</a:t>
            </a:r>
            <a:r>
              <a:rPr lang="en-US" i="0" dirty="0"/>
              <a:t>: </a:t>
            </a:r>
            <a:r>
              <a:rPr lang="en-US" i="0" dirty="0" err="1"/>
              <a:t>cosa</a:t>
            </a:r>
            <a:r>
              <a:rPr lang="en-US" i="0" dirty="0"/>
              <a:t> </a:t>
            </a:r>
            <a:r>
              <a:rPr lang="en-US" i="0" dirty="0" err="1"/>
              <a:t>succederebbe</a:t>
            </a:r>
            <a:r>
              <a:rPr lang="en-US" i="0" dirty="0"/>
              <a:t> se ci fosse </a:t>
            </a:r>
            <a:r>
              <a:rPr lang="en-US" i="0" dirty="0" err="1"/>
              <a:t>una</a:t>
            </a:r>
            <a:r>
              <a:rPr lang="en-US" i="0" dirty="0"/>
              <a:t> terza </a:t>
            </a:r>
            <a:r>
              <a:rPr lang="en-US" i="0" dirty="0" err="1"/>
              <a:t>classe</a:t>
            </a:r>
            <a:r>
              <a:rPr lang="en-US" i="0" dirty="0"/>
              <a:t>? E se </a:t>
            </a:r>
            <a:r>
              <a:rPr lang="en-US" i="0" dirty="0" err="1"/>
              <a:t>invece</a:t>
            </a:r>
            <a:r>
              <a:rPr lang="en-US" i="0" dirty="0"/>
              <a:t> ci </a:t>
            </a:r>
            <a:r>
              <a:rPr lang="en-US" i="0" dirty="0" err="1"/>
              <a:t>fossero</a:t>
            </a:r>
            <a:r>
              <a:rPr lang="en-US" i="0" dirty="0"/>
              <a:t> alter features da </a:t>
            </a:r>
            <a:r>
              <a:rPr lang="en-US" i="0" dirty="0" err="1"/>
              <a:t>considerare</a:t>
            </a:r>
            <a:r>
              <a:rPr lang="en-US" i="0" dirty="0"/>
              <a:t> per la </a:t>
            </a:r>
            <a:r>
              <a:rPr lang="en-US" i="0" dirty="0" err="1"/>
              <a:t>classificazione</a:t>
            </a:r>
            <a:r>
              <a:rPr lang="en-US" i="0" dirty="0"/>
              <a:t>?</a:t>
            </a:r>
          </a:p>
          <a:p>
            <a:endParaRPr lang="en-US" i="0" dirty="0"/>
          </a:p>
          <a:p>
            <a:r>
              <a:rPr lang="en-US" i="0" dirty="0"/>
              <a:t>TAP </a:t>
            </a:r>
            <a:r>
              <a:rPr lang="en-US" i="0" dirty="0" err="1"/>
              <a:t>ecco</a:t>
            </a:r>
            <a:r>
              <a:rPr lang="en-US" i="0" dirty="0"/>
              <a:t> </a:t>
            </a:r>
            <a:r>
              <a:rPr lang="en-US" i="0" dirty="0" err="1"/>
              <a:t>allora</a:t>
            </a:r>
            <a:r>
              <a:rPr lang="en-US" i="0" dirty="0"/>
              <a:t> </a:t>
            </a:r>
            <a:r>
              <a:rPr lang="en-US" i="0" dirty="0" err="1"/>
              <a:t>che</a:t>
            </a:r>
            <a:r>
              <a:rPr lang="en-US" i="0" dirty="0"/>
              <a:t> </a:t>
            </a:r>
            <a:r>
              <a:rPr lang="en-US" i="0" dirty="0" err="1"/>
              <a:t>occorre</a:t>
            </a:r>
            <a:r>
              <a:rPr lang="en-US" i="0" dirty="0"/>
              <a:t> </a:t>
            </a:r>
            <a:r>
              <a:rPr lang="en-US" i="0" dirty="0" err="1"/>
              <a:t>trovare</a:t>
            </a:r>
            <a:r>
              <a:rPr lang="en-US" i="0" dirty="0"/>
              <a:t> un </a:t>
            </a:r>
            <a:r>
              <a:rPr lang="en-US" i="0" dirty="0" err="1"/>
              <a:t>medoto</a:t>
            </a:r>
            <a:r>
              <a:rPr lang="en-US" i="0" dirty="0"/>
              <a:t> </a:t>
            </a:r>
            <a:r>
              <a:rPr lang="en-US" i="0" dirty="0" err="1"/>
              <a:t>sistematico</a:t>
            </a:r>
            <a:r>
              <a:rPr lang="en-US" i="0" dirty="0"/>
              <a:t> per </a:t>
            </a:r>
            <a:r>
              <a:rPr lang="en-US" i="0" dirty="0" err="1"/>
              <a:t>combinare</a:t>
            </a:r>
            <a:r>
              <a:rPr lang="en-US" i="0" dirty="0"/>
              <a:t> le </a:t>
            </a:r>
            <a:r>
              <a:rPr lang="en-US" i="0" dirty="0" err="1"/>
              <a:t>variabili</a:t>
            </a:r>
            <a:r>
              <a:rPr lang="en-US" i="0" dirty="0"/>
              <a:t> </a:t>
            </a:r>
            <a:r>
              <a:rPr lang="en-US" i="0" dirty="0" err="1"/>
              <a:t>fino</a:t>
            </a:r>
            <a:r>
              <a:rPr lang="en-US" i="0" dirty="0"/>
              <a:t> al </a:t>
            </a:r>
            <a:r>
              <a:rPr lang="en-US" i="0" dirty="0" err="1"/>
              <a:t>raggiungimento</a:t>
            </a:r>
            <a:r>
              <a:rPr lang="en-US" i="0" dirty="0"/>
              <a:t> </a:t>
            </a:r>
            <a:r>
              <a:rPr lang="en-US" i="0" dirty="0" err="1"/>
              <a:t>della</a:t>
            </a:r>
            <a:r>
              <a:rPr lang="en-US" i="0" dirty="0"/>
              <a:t> </a:t>
            </a:r>
            <a:r>
              <a:rPr lang="en-US" i="0" dirty="0" err="1"/>
              <a:t>predizione</a:t>
            </a:r>
            <a:r>
              <a:rPr lang="en-US" i="0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421A9-A72E-8595-E02C-5F53A32DB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09DE-BF16-B312-36D2-9A816764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8B15CE-2AD3-CEB4-EF75-C620B0D07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B1752F-1604-A4F3-AD17-DAA50957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sceglie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feature </a:t>
            </a:r>
            <a:r>
              <a:rPr lang="en-US" dirty="0" err="1"/>
              <a:t>sulla</a:t>
            </a:r>
            <a:r>
              <a:rPr lang="en-US" dirty="0"/>
              <a:t> base di un </a:t>
            </a:r>
            <a:r>
              <a:rPr lang="en-US" dirty="0" err="1"/>
              <a:t>criterio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: </a:t>
            </a:r>
            <a:r>
              <a:rPr lang="en-US" dirty="0" err="1"/>
              <a:t>l’idea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I nodi </a:t>
            </a:r>
            <a:r>
              <a:rPr lang="en-US" dirty="0" err="1"/>
              <a:t>successivi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split </a:t>
            </a:r>
            <a:r>
              <a:rPr lang="en-US" dirty="0" err="1"/>
              <a:t>siano</a:t>
            </a:r>
            <a:r>
              <a:rPr lang="en-US" dirty="0"/>
              <a:t> in </a:t>
            </a:r>
            <a:r>
              <a:rPr lang="en-US" dirty="0" err="1"/>
              <a:t>qualche</a:t>
            </a:r>
            <a:r>
              <a:rPr lang="en-US" dirty="0"/>
              <a:t> modo </a:t>
            </a:r>
            <a:r>
              <a:rPr lang="en-US" dirty="0" err="1"/>
              <a:t>più</a:t>
            </a:r>
            <a:r>
              <a:rPr lang="en-US" dirty="0"/>
              <a:t> “Puri” rispetto al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originario</a:t>
            </a:r>
            <a:r>
              <a:rPr lang="en-US" dirty="0"/>
              <a:t>. Un modo per </a:t>
            </a:r>
            <a:r>
              <a:rPr lang="en-US" dirty="0" err="1"/>
              <a:t>quantificare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miglioramento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dell’information</a:t>
            </a:r>
            <a:r>
              <a:rPr lang="en-US" dirty="0"/>
              <a:t> gain, il quale è </a:t>
            </a:r>
            <a:r>
              <a:rPr lang="en-US" dirty="0" err="1"/>
              <a:t>definito</a:t>
            </a:r>
            <a:r>
              <a:rPr lang="en-US" dirty="0"/>
              <a:t> come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lentropia</a:t>
            </a:r>
            <a:r>
              <a:rPr lang="en-US" dirty="0"/>
              <a:t> H(S) al </a:t>
            </a:r>
            <a:r>
              <a:rPr lang="en-US" dirty="0" err="1"/>
              <a:t>nodo</a:t>
            </a:r>
            <a:r>
              <a:rPr lang="en-US" dirty="0"/>
              <a:t> S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l’impurità</a:t>
            </a:r>
            <a:r>
              <a:rPr lang="en-US" dirty="0"/>
              <a:t> ai nodi H(</a:t>
            </a:r>
            <a:r>
              <a:rPr lang="en-US" dirty="0" err="1"/>
              <a:t>S_v</a:t>
            </a:r>
            <a:r>
              <a:rPr lang="en-US" dirty="0"/>
              <a:t>), </a:t>
            </a:r>
            <a:r>
              <a:rPr lang="en-US" dirty="0" err="1"/>
              <a:t>ovvero</a:t>
            </a:r>
            <a:r>
              <a:rPr lang="en-US" dirty="0"/>
              <a:t> I nodi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eseguendo</a:t>
            </a:r>
            <a:r>
              <a:rPr lang="en-US" dirty="0"/>
              <a:t> lo split </a:t>
            </a:r>
            <a:r>
              <a:rPr lang="en-US" dirty="0" err="1"/>
              <a:t>su</a:t>
            </a:r>
            <a:r>
              <a:rPr lang="en-US" dirty="0"/>
              <a:t> S </a:t>
            </a:r>
            <a:r>
              <a:rPr lang="en-US" dirty="0" err="1"/>
              <a:t>sulla</a:t>
            </a:r>
            <a:r>
              <a:rPr lang="en-US" dirty="0"/>
              <a:t> base del </a:t>
            </a:r>
            <a:r>
              <a:rPr lang="en-US" dirty="0" err="1"/>
              <a:t>valore</a:t>
            </a:r>
            <a:r>
              <a:rPr lang="en-US" dirty="0"/>
              <a:t> v </a:t>
            </a:r>
            <a:r>
              <a:rPr lang="en-US" dirty="0" err="1"/>
              <a:t>della</a:t>
            </a:r>
            <a:r>
              <a:rPr lang="en-US" dirty="0"/>
              <a:t> feature A.</a:t>
            </a:r>
          </a:p>
          <a:p>
            <a:endParaRPr lang="en-US" dirty="0"/>
          </a:p>
          <a:p>
            <a:r>
              <a:rPr lang="en-US" dirty="0"/>
              <a:t>TAP </a:t>
            </a:r>
            <a:r>
              <a:rPr lang="en-US" dirty="0" err="1"/>
              <a:t>iterativamente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miglior</a:t>
            </a:r>
            <a:r>
              <a:rPr lang="en-US" dirty="0"/>
              <a:t> feature 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creatosi</a:t>
            </a:r>
            <a:r>
              <a:rPr lang="en-US" dirty="0"/>
              <a:t>, </a:t>
            </a:r>
            <a:r>
              <a:rPr lang="en-US" dirty="0" err="1"/>
              <a:t>fino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un </a:t>
            </a:r>
            <a:r>
              <a:rPr lang="en-US" dirty="0" err="1"/>
              <a:t>criterio</a:t>
            </a:r>
            <a:r>
              <a:rPr lang="en-US" dirty="0"/>
              <a:t> di stop </a:t>
            </a:r>
            <a:r>
              <a:rPr lang="en-US" dirty="0" err="1"/>
              <a:t>oppure</a:t>
            </a:r>
            <a:r>
              <a:rPr lang="en-US" dirty="0"/>
              <a:t> al </a:t>
            </a:r>
            <a:r>
              <a:rPr lang="en-US" dirty="0" err="1"/>
              <a:t>raggiungimento</a:t>
            </a:r>
            <a:r>
              <a:rPr lang="en-US" dirty="0"/>
              <a:t> di split </a:t>
            </a:r>
            <a:r>
              <a:rPr lang="en-US" dirty="0" err="1"/>
              <a:t>composti</a:t>
            </a:r>
            <a:r>
              <a:rPr lang="en-US" dirty="0"/>
              <a:t> da single </a:t>
            </a:r>
            <a:r>
              <a:rPr lang="en-US" dirty="0" err="1"/>
              <a:t>istanze</a:t>
            </a:r>
            <a:r>
              <a:rPr lang="en-US" dirty="0"/>
              <a:t> del dataset. In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“</a:t>
            </a:r>
            <a:r>
              <a:rPr lang="en-US" dirty="0" err="1"/>
              <a:t>tagliare</a:t>
            </a:r>
            <a:r>
              <a:rPr lang="en-US" dirty="0"/>
              <a:t>” </a:t>
            </a:r>
            <a:r>
              <a:rPr lang="en-US" dirty="0" err="1"/>
              <a:t>l’albero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solo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split, sempre </a:t>
            </a:r>
            <a:r>
              <a:rPr lang="en-US" dirty="0" err="1"/>
              <a:t>massimizzano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9E6D87-621C-AFD7-A15E-C6045792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3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DDED-92A6-E8DD-2F44-576E555E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DFCB7F-E5AB-60C3-A53D-BF279D4B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99B74E-E06C-D301-F706-D8596AF8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Presentazione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C2C7B-7815-EB09-3CC7-932FEBD3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8F6C-EB56-901E-F81C-64ABD3F6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0336FA-209D-B075-04D1-5EC1B7DB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C597F3-2160-1DB6-1601-8FCA54F7E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comprendere</a:t>
            </a:r>
            <a:r>
              <a:rPr lang="en-US" dirty="0"/>
              <a:t> la MLR, </a:t>
            </a:r>
            <a:r>
              <a:rPr lang="en-US" dirty="0" err="1"/>
              <a:t>partiamo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Ci </a:t>
            </a:r>
            <a:r>
              <a:rPr lang="en-US" dirty="0" err="1"/>
              <a:t>chiediamo</a:t>
            </a:r>
            <a:r>
              <a:rPr lang="en-US" dirty="0"/>
              <a:t>, </a:t>
            </a:r>
            <a:r>
              <a:rPr lang="en-US" dirty="0" err="1"/>
              <a:t>dato</a:t>
            </a:r>
            <a:r>
              <a:rPr lang="en-US" dirty="0"/>
              <a:t> un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valori</a:t>
            </a:r>
            <a:r>
              <a:rPr lang="en-US" dirty="0"/>
              <a:t> di features (feature vector) </a:t>
            </a:r>
            <a:r>
              <a:rPr lang="en-US" b="1" dirty="0"/>
              <a:t>x </a:t>
            </a:r>
            <a:r>
              <a:rPr lang="en-US" b="0" dirty="0"/>
              <a:t>quale </a:t>
            </a:r>
            <a:r>
              <a:rPr lang="en-US" b="0" dirty="0" err="1"/>
              <a:t>sia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che</a:t>
            </a:r>
            <a:r>
              <a:rPr lang="en-US" b="0" dirty="0"/>
              <a:t> la </a:t>
            </a:r>
            <a:r>
              <a:rPr lang="en-US" b="0" dirty="0" err="1"/>
              <a:t>predizione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sia</a:t>
            </a:r>
            <a:r>
              <a:rPr lang="en-US" b="0" dirty="0"/>
              <a:t> 1 (</a:t>
            </a:r>
            <a:r>
              <a:rPr lang="en-US" b="0" dirty="0" err="1"/>
              <a:t>positiva</a:t>
            </a:r>
            <a:r>
              <a:rPr lang="en-US" b="0" dirty="0"/>
              <a:t>). Per </a:t>
            </a:r>
            <a:r>
              <a:rPr lang="en-US" b="0" dirty="0" err="1"/>
              <a:t>rispondere</a:t>
            </a:r>
            <a:r>
              <a:rPr lang="en-US" b="0" dirty="0"/>
              <a:t>, </a:t>
            </a:r>
            <a:r>
              <a:rPr lang="en-US" b="0" dirty="0" err="1"/>
              <a:t>usiamo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r>
              <a:rPr lang="en-US" b="0" dirty="0"/>
              <a:t> </a:t>
            </a:r>
            <a:r>
              <a:rPr lang="en-US" b="0" dirty="0" err="1"/>
              <a:t>riportata</a:t>
            </a:r>
            <a:r>
              <a:rPr lang="en-US" b="0" dirty="0"/>
              <a:t>. </a:t>
            </a:r>
          </a:p>
          <a:p>
            <a:endParaRPr lang="en-US" b="0" dirty="0"/>
          </a:p>
          <a:p>
            <a:r>
              <a:rPr lang="en-US" b="0" dirty="0"/>
              <a:t>Come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vede</a:t>
            </a:r>
            <a:r>
              <a:rPr lang="en-US" b="0" dirty="0"/>
              <a:t>, </a:t>
            </a:r>
            <a:r>
              <a:rPr lang="en-US" b="0" dirty="0" err="1"/>
              <a:t>questo</a:t>
            </a:r>
            <a:r>
              <a:rPr lang="en-US" b="0" dirty="0"/>
              <a:t> </a:t>
            </a:r>
            <a:r>
              <a:rPr lang="en-US" b="0" dirty="0" err="1"/>
              <a:t>significa</a:t>
            </a:r>
            <a:r>
              <a:rPr lang="en-US" b="0" dirty="0"/>
              <a:t> </a:t>
            </a:r>
            <a:r>
              <a:rPr lang="en-US" b="0" dirty="0" err="1"/>
              <a:t>mappare</a:t>
            </a:r>
            <a:r>
              <a:rPr lang="en-US" b="0" dirty="0"/>
              <a:t> </a:t>
            </a:r>
            <a:r>
              <a:rPr lang="en-US" b="1" dirty="0"/>
              <a:t>x </a:t>
            </a:r>
            <a:r>
              <a:rPr lang="en-US" b="0" dirty="0" err="1"/>
              <a:t>linearmente</a:t>
            </a:r>
            <a:r>
              <a:rPr lang="en-US" b="0" dirty="0"/>
              <a:t> in z=</a:t>
            </a:r>
            <a:r>
              <a:rPr lang="en-US" b="0" dirty="0" err="1"/>
              <a:t>wx+b</a:t>
            </a:r>
            <a:r>
              <a:rPr lang="en-US" b="0" dirty="0"/>
              <a:t> dove </a:t>
            </a:r>
            <a:r>
              <a:rPr lang="en-US" b="1" dirty="0"/>
              <a:t>w </a:t>
            </a:r>
            <a:r>
              <a:rPr lang="en-US" b="0" dirty="0"/>
              <a:t>è il </a:t>
            </a:r>
            <a:r>
              <a:rPr lang="en-US" b="0" dirty="0" err="1"/>
              <a:t>vettore</a:t>
            </a:r>
            <a:r>
              <a:rPr lang="en-US" b="0" dirty="0"/>
              <a:t> </a:t>
            </a:r>
            <a:r>
              <a:rPr lang="en-US" b="0" dirty="0" err="1"/>
              <a:t>dei</a:t>
            </a:r>
            <a:r>
              <a:rPr lang="en-US" b="0" dirty="0"/>
              <a:t> </a:t>
            </a:r>
            <a:r>
              <a:rPr lang="en-US" b="0" dirty="0" err="1"/>
              <a:t>pesi</a:t>
            </a:r>
            <a:r>
              <a:rPr lang="en-US" b="0" dirty="0"/>
              <a:t> e </a:t>
            </a:r>
            <a:r>
              <a:rPr lang="en-US" b="1" dirty="0"/>
              <a:t>b </a:t>
            </a:r>
            <a:r>
              <a:rPr lang="en-US" b="0" dirty="0"/>
              <a:t>è un </a:t>
            </a:r>
            <a:r>
              <a:rPr lang="en-US" b="0" dirty="0" err="1"/>
              <a:t>termine</a:t>
            </a:r>
            <a:r>
              <a:rPr lang="en-US" b="0" dirty="0"/>
              <a:t> di bias. </a:t>
            </a:r>
            <a:r>
              <a:rPr lang="en-US" b="1" dirty="0"/>
              <a:t>Z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chiamato</a:t>
            </a:r>
            <a:r>
              <a:rPr lang="en-US" b="0" dirty="0"/>
              <a:t> logit e in </a:t>
            </a:r>
            <a:r>
              <a:rPr lang="en-US" b="0" dirty="0" err="1"/>
              <a:t>funzione</a:t>
            </a:r>
            <a:r>
              <a:rPr lang="en-US" b="0" dirty="0"/>
              <a:t> del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della</a:t>
            </a:r>
            <a:r>
              <a:rPr lang="en-US" b="0" dirty="0"/>
              <a:t> </a:t>
            </a:r>
            <a:r>
              <a:rPr lang="en-US" b="0" dirty="0" err="1"/>
              <a:t>classe</a:t>
            </a:r>
            <a:r>
              <a:rPr lang="en-US" b="0" dirty="0"/>
              <a:t> 1 </a:t>
            </a:r>
            <a:r>
              <a:rPr lang="en-US" b="0" dirty="0" err="1"/>
              <a:t>aumenta</a:t>
            </a:r>
            <a:r>
              <a:rPr lang="en-US" b="0" dirty="0"/>
              <a:t>. La </a:t>
            </a:r>
            <a:r>
              <a:rPr lang="en-US" b="0" dirty="0" err="1"/>
              <a:t>classe</a:t>
            </a:r>
            <a:r>
              <a:rPr lang="en-US" b="0" dirty="0"/>
              <a:t> </a:t>
            </a:r>
            <a:r>
              <a:rPr lang="en-US" b="0" dirty="0" err="1"/>
              <a:t>viene</a:t>
            </a:r>
            <a:r>
              <a:rPr lang="en-US" b="0" dirty="0"/>
              <a:t> </a:t>
            </a:r>
            <a:r>
              <a:rPr lang="en-US" b="0" dirty="0" err="1"/>
              <a:t>assegnata</a:t>
            </a:r>
            <a:r>
              <a:rPr lang="en-US" b="0" dirty="0"/>
              <a:t> </a:t>
            </a:r>
            <a:r>
              <a:rPr lang="en-US" b="0" dirty="0" err="1"/>
              <a:t>mediante</a:t>
            </a:r>
            <a:r>
              <a:rPr lang="en-US" b="0" dirty="0"/>
              <a:t> il </a:t>
            </a:r>
            <a:r>
              <a:rPr lang="en-US" b="0" dirty="0" err="1"/>
              <a:t>confronto</a:t>
            </a:r>
            <a:r>
              <a:rPr lang="en-US" b="0" dirty="0"/>
              <a:t> con la </a:t>
            </a:r>
            <a:r>
              <a:rPr lang="en-US" b="0" dirty="0" err="1"/>
              <a:t>soglia</a:t>
            </a:r>
            <a:r>
              <a:rPr lang="en-US" b="0" dirty="0"/>
              <a:t> 0.5, </a:t>
            </a:r>
            <a:r>
              <a:rPr lang="en-US" b="0" dirty="0" err="1"/>
              <a:t>corrispondente</a:t>
            </a:r>
            <a:r>
              <a:rPr lang="en-US" b="0" dirty="0"/>
              <a:t> al logit </a:t>
            </a:r>
            <a:r>
              <a:rPr lang="en-US" b="0" dirty="0" err="1"/>
              <a:t>nullo</a:t>
            </a:r>
            <a:r>
              <a:rPr lang="en-US" b="0" dirty="0"/>
              <a:t>. </a:t>
            </a:r>
            <a:r>
              <a:rPr lang="en-US" b="0" dirty="0" err="1"/>
              <a:t>Oltre</a:t>
            </a:r>
            <a:r>
              <a:rPr lang="en-US" b="0" dirty="0"/>
              <a:t> tale </a:t>
            </a:r>
            <a:r>
              <a:rPr lang="en-US" b="0" dirty="0" err="1"/>
              <a:t>soglia</a:t>
            </a:r>
            <a:r>
              <a:rPr lang="en-US" b="0" dirty="0"/>
              <a:t>, la </a:t>
            </a:r>
            <a:r>
              <a:rPr lang="en-US" b="0" dirty="0" err="1"/>
              <a:t>classe</a:t>
            </a:r>
            <a:r>
              <a:rPr lang="en-US" b="0" dirty="0"/>
              <a:t> è 1, sotto la </a:t>
            </a:r>
            <a:r>
              <a:rPr lang="en-US" b="0" dirty="0" err="1"/>
              <a:t>classe</a:t>
            </a:r>
            <a:r>
              <a:rPr lang="en-US" b="0" dirty="0"/>
              <a:t> è 0.</a:t>
            </a:r>
          </a:p>
          <a:p>
            <a:endParaRPr lang="en-US" b="0" dirty="0"/>
          </a:p>
          <a:p>
            <a:r>
              <a:rPr lang="en-US" b="0" dirty="0"/>
              <a:t>TAP </a:t>
            </a:r>
            <a:r>
              <a:rPr lang="en-US" b="0" dirty="0" err="1"/>
              <a:t>cosa</a:t>
            </a:r>
            <a:r>
              <a:rPr lang="en-US" b="0" dirty="0"/>
              <a:t> succeed </a:t>
            </a:r>
            <a:r>
              <a:rPr lang="en-US" b="0" dirty="0" err="1"/>
              <a:t>però</a:t>
            </a:r>
            <a:r>
              <a:rPr lang="en-US" b="0" dirty="0"/>
              <a:t> se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considerano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classi</a:t>
            </a:r>
            <a:r>
              <a:rPr lang="en-US" b="0" dirty="0"/>
              <a:t>? TAP è </a:t>
            </a:r>
            <a:r>
              <a:rPr lang="en-US" b="0" dirty="0" err="1"/>
              <a:t>necessario</a:t>
            </a:r>
            <a:r>
              <a:rPr lang="en-US" b="0" dirty="0"/>
              <a:t> </a:t>
            </a:r>
            <a:r>
              <a:rPr lang="en-US" b="0" dirty="0" err="1"/>
              <a:t>generalizzare</a:t>
            </a:r>
            <a:r>
              <a:rPr lang="en-US" b="0" dirty="0"/>
              <a:t> la </a:t>
            </a:r>
            <a:r>
              <a:rPr lang="en-US" b="0" dirty="0" err="1"/>
              <a:t>funzione</a:t>
            </a:r>
            <a:r>
              <a:rPr lang="en-US" b="0" dirty="0"/>
              <a:t> </a:t>
            </a:r>
            <a:r>
              <a:rPr lang="en-US" b="0" dirty="0" err="1"/>
              <a:t>logistica</a:t>
            </a: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0E9360-CE5B-2932-806F-A0B0913EF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7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DE13-8050-532A-4A20-717FDF92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7A939E-09B0-2960-0BCA-A5BAAD3E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5CFB79-BB5C-54E3-394D-5AAA062D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Ecco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in </a:t>
            </a:r>
            <a:r>
              <a:rPr lang="en-US" dirty="0" err="1"/>
              <a:t>aiuto</a:t>
            </a:r>
            <a:r>
              <a:rPr lang="en-US" dirty="0"/>
              <a:t> la </a:t>
            </a:r>
            <a:r>
              <a:rPr lang="en-US" dirty="0" err="1"/>
              <a:t>definizione</a:t>
            </a:r>
            <a:r>
              <a:rPr lang="en-US" dirty="0"/>
              <a:t> di </a:t>
            </a:r>
            <a:r>
              <a:rPr lang="en-US" dirty="0" err="1"/>
              <a:t>funzioe</a:t>
            </a:r>
            <a:r>
              <a:rPr lang="en-US" dirty="0"/>
              <a:t> SoftMax, la quale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quale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probabilità</a:t>
            </a:r>
            <a:r>
              <a:rPr lang="en-US" dirty="0"/>
              <a:t> di </a:t>
            </a:r>
            <a:r>
              <a:rPr lang="en-US" dirty="0" err="1"/>
              <a:t>appartenere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b="1" dirty="0"/>
              <a:t>c </a:t>
            </a:r>
            <a:r>
              <a:rPr lang="en-US" b="0" dirty="0"/>
              <a:t> </a:t>
            </a:r>
            <a:r>
              <a:rPr lang="en-US" b="0" dirty="0" err="1"/>
              <a:t>dato</a:t>
            </a:r>
            <a:r>
              <a:rPr lang="en-US" b="0" dirty="0"/>
              <a:t> il feature vector </a:t>
            </a:r>
            <a:r>
              <a:rPr lang="en-US" b="1" dirty="0"/>
              <a:t>x </a:t>
            </a:r>
            <a:r>
              <a:rPr lang="en-US" b="0" dirty="0"/>
              <a:t>. In </a:t>
            </a:r>
            <a:r>
              <a:rPr lang="en-US" b="0" dirty="0" err="1"/>
              <a:t>questo</a:t>
            </a:r>
            <a:r>
              <a:rPr lang="en-US" b="0" dirty="0"/>
              <a:t> modo il logit assume il </a:t>
            </a:r>
            <a:r>
              <a:rPr lang="en-US" b="0" dirty="0" err="1"/>
              <a:t>significato</a:t>
            </a:r>
            <a:r>
              <a:rPr lang="en-US" b="0" dirty="0"/>
              <a:t> di logit per </a:t>
            </a:r>
            <a:r>
              <a:rPr lang="en-US" b="0" dirty="0" err="1"/>
              <a:t>classe</a:t>
            </a:r>
            <a:r>
              <a:rPr lang="en-US" b="0" dirty="0"/>
              <a:t>, e il </a:t>
            </a:r>
            <a:r>
              <a:rPr lang="en-US" b="0" dirty="0" err="1"/>
              <a:t>suo</a:t>
            </a:r>
            <a:r>
              <a:rPr lang="en-US" b="0" dirty="0"/>
              <a:t> </a:t>
            </a:r>
            <a:r>
              <a:rPr lang="en-US" b="0" dirty="0" err="1"/>
              <a:t>valore</a:t>
            </a:r>
            <a:r>
              <a:rPr lang="en-US" b="0" dirty="0"/>
              <a:t> influenza la </a:t>
            </a:r>
            <a:r>
              <a:rPr lang="en-US" b="0" dirty="0" err="1"/>
              <a:t>probabilità</a:t>
            </a:r>
            <a:r>
              <a:rPr lang="en-US" b="0" dirty="0"/>
              <a:t> di </a:t>
            </a:r>
            <a:r>
              <a:rPr lang="en-US" b="0" dirty="0" err="1"/>
              <a:t>appartenere</a:t>
            </a:r>
            <a:r>
              <a:rPr lang="en-US" b="0" dirty="0"/>
              <a:t> </a:t>
            </a:r>
            <a:r>
              <a:rPr lang="en-US" b="0" dirty="0" err="1"/>
              <a:t>alla</a:t>
            </a:r>
            <a:r>
              <a:rPr lang="en-US" b="0" dirty="0"/>
              <a:t> data </a:t>
            </a:r>
            <a:r>
              <a:rPr lang="en-US" b="0" dirty="0" err="1"/>
              <a:t>classe</a:t>
            </a:r>
            <a:r>
              <a:rPr lang="en-US" b="0" dirty="0"/>
              <a:t>. Le </a:t>
            </a:r>
            <a:r>
              <a:rPr lang="en-US" b="0" dirty="0" err="1"/>
              <a:t>classi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</a:t>
            </a:r>
            <a:r>
              <a:rPr lang="en-US" b="0" dirty="0" err="1"/>
              <a:t>quindi</a:t>
            </a:r>
            <a:r>
              <a:rPr lang="en-US" b="0" dirty="0"/>
              <a:t> </a:t>
            </a:r>
            <a:r>
              <a:rPr lang="en-US" b="0" dirty="0" err="1"/>
              <a:t>normalizzare</a:t>
            </a:r>
            <a:r>
              <a:rPr lang="en-US" b="0" dirty="0"/>
              <a:t> in modo da dare somma 1 e la </a:t>
            </a:r>
            <a:r>
              <a:rPr lang="en-US" b="0" dirty="0" err="1"/>
              <a:t>classe</a:t>
            </a:r>
            <a:r>
              <a:rPr lang="en-US" b="0" dirty="0"/>
              <a:t> con la </a:t>
            </a:r>
            <a:r>
              <a:rPr lang="en-US" b="0" dirty="0" err="1"/>
              <a:t>probabilità</a:t>
            </a:r>
            <a:r>
              <a:rPr lang="en-US" b="0" dirty="0"/>
              <a:t> </a:t>
            </a:r>
            <a:r>
              <a:rPr lang="en-US" b="0" dirty="0" err="1"/>
              <a:t>più</a:t>
            </a:r>
            <a:r>
              <a:rPr lang="en-US" b="0" dirty="0"/>
              <a:t> </a:t>
            </a:r>
            <a:r>
              <a:rPr lang="en-US" b="0" dirty="0" err="1"/>
              <a:t>alta</a:t>
            </a:r>
            <a:r>
              <a:rPr lang="en-US" b="0" dirty="0"/>
              <a:t> </a:t>
            </a:r>
            <a:r>
              <a:rPr lang="en-US" b="0" dirty="0" err="1"/>
              <a:t>sarà</a:t>
            </a:r>
            <a:r>
              <a:rPr lang="en-US" b="0" dirty="0"/>
              <a:t> </a:t>
            </a:r>
            <a:r>
              <a:rPr lang="en-US" b="0" dirty="0" err="1"/>
              <a:t>quella</a:t>
            </a:r>
            <a:r>
              <a:rPr lang="en-US" b="0" dirty="0"/>
              <a:t> </a:t>
            </a:r>
            <a:r>
              <a:rPr lang="en-US" b="0" dirty="0" err="1"/>
              <a:t>predetta</a:t>
            </a:r>
            <a:r>
              <a:rPr lang="en-US" b="0" dirty="0"/>
              <a:t>.</a:t>
            </a:r>
          </a:p>
          <a:p>
            <a:pPr algn="just"/>
            <a:endParaRPr lang="en-US" b="0" dirty="0"/>
          </a:p>
          <a:p>
            <a:pPr algn="just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924718-765F-41F9-3CA1-87921C161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5561F-E163-380E-9232-550206A5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0C88B-243F-64DF-A4DA-2ED0CF60D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05C6BB-5773-A58A-137F-966AA29A7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svantaggi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DD21B8-CFA8-B8C8-CBB6-8842EB5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4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ED73-8D17-91A6-6407-A021C27F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4FC020-6A14-C8CD-FB71-EADDFB49F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02B07F-B3A0-12F3-D158-1F1FD505C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cominciamo</a:t>
            </a:r>
            <a:r>
              <a:rPr lang="en-US" dirty="0"/>
              <a:t> da un </a:t>
            </a:r>
            <a:r>
              <a:rPr lang="en-US" dirty="0" err="1"/>
              <a:t>caso</a:t>
            </a:r>
            <a:r>
              <a:rPr lang="en-US" dirty="0"/>
              <a:t> semplice </a:t>
            </a:r>
            <a:r>
              <a:rPr lang="en-US" dirty="0" err="1"/>
              <a:t>binario</a:t>
            </a:r>
            <a:r>
              <a:rPr lang="en-US" dirty="0"/>
              <a:t>. Lo </a:t>
            </a:r>
            <a:r>
              <a:rPr lang="en-US" dirty="0" err="1"/>
              <a:t>scopo</a:t>
            </a:r>
            <a:r>
              <a:rPr lang="en-US" dirty="0"/>
              <a:t> è </a:t>
            </a:r>
            <a:r>
              <a:rPr lang="en-US" dirty="0" err="1"/>
              <a:t>determinare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(</a:t>
            </a:r>
            <a:r>
              <a:rPr lang="en-US" dirty="0" err="1"/>
              <a:t>iper</a:t>
            </a:r>
            <a:r>
              <a:rPr lang="en-US" dirty="0"/>
              <a:t>) piano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separa</a:t>
            </a:r>
            <a:r>
              <a:rPr lang="en-US" dirty="0"/>
              <a:t> le due </a:t>
            </a:r>
            <a:r>
              <a:rPr lang="en-US" dirty="0" err="1"/>
              <a:t>classi</a:t>
            </a:r>
            <a:r>
              <a:rPr lang="en-US" dirty="0"/>
              <a:t>. Tale piano è il Migliore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in cui </a:t>
            </a:r>
            <a:r>
              <a:rPr lang="en-US" dirty="0" err="1"/>
              <a:t>si</a:t>
            </a:r>
            <a:r>
              <a:rPr lang="en-US" dirty="0"/>
              <a:t> pone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margini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, </a:t>
            </a:r>
            <a:r>
              <a:rPr lang="en-US" dirty="0" err="1"/>
              <a:t>definiti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feature vectors </a:t>
            </a:r>
            <a:r>
              <a:rPr lang="en-US" dirty="0" err="1"/>
              <a:t>stanti</a:t>
            </a:r>
            <a:r>
              <a:rPr lang="en-US" dirty="0"/>
              <a:t> sui </a:t>
            </a:r>
            <a:r>
              <a:rPr lang="en-US" dirty="0" err="1"/>
              <a:t>bordi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distribuzione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comprendere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in </a:t>
            </a:r>
            <a:r>
              <a:rPr lang="en-US" dirty="0" err="1"/>
              <a:t>gioco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Ora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bisogna</a:t>
            </a:r>
            <a:r>
              <a:rPr lang="en-US" dirty="0"/>
              <a:t> </a:t>
            </a:r>
            <a:r>
              <a:rPr lang="en-US" dirty="0" err="1"/>
              <a:t>precisare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assumendo</a:t>
            </a:r>
            <a:r>
              <a:rPr lang="en-US" dirty="0"/>
              <a:t> </a:t>
            </a:r>
            <a:r>
              <a:rPr lang="en-US" dirty="0" err="1"/>
              <a:t>implicitamente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separabili</a:t>
            </a:r>
            <a:r>
              <a:rPr lang="en-US" dirty="0"/>
              <a:t>, o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di </a:t>
            </a:r>
            <a:r>
              <a:rPr lang="en-US" dirty="0" err="1"/>
              <a:t>seprazione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iperpiano</a:t>
            </a:r>
            <a:r>
              <a:rPr lang="en-US" dirty="0"/>
              <a:t>. </a:t>
            </a:r>
            <a:r>
              <a:rPr lang="en-US" dirty="0" err="1"/>
              <a:t>Inoltre</a:t>
            </a:r>
            <a:r>
              <a:rPr lang="en-US" dirty="0"/>
              <a:t>,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definzioni</a:t>
            </a:r>
            <a:r>
              <a:rPr lang="en-US" dirty="0"/>
              <a:t> </a:t>
            </a:r>
            <a:r>
              <a:rPr lang="en-US" dirty="0" err="1"/>
              <a:t>dae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solo per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. Cosa </a:t>
            </a:r>
            <a:r>
              <a:rPr lang="en-US" dirty="0" err="1"/>
              <a:t>succede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cadono</a:t>
            </a:r>
            <a:r>
              <a:rPr lang="en-US" dirty="0"/>
              <a:t>? La forza </a:t>
            </a:r>
            <a:r>
              <a:rPr lang="en-US" dirty="0" err="1"/>
              <a:t>delle</a:t>
            </a:r>
            <a:r>
              <a:rPr lang="en-US" dirty="0"/>
              <a:t> SVM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superare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prolemi</a:t>
            </a:r>
            <a:r>
              <a:rPr lang="en-US" dirty="0"/>
              <a:t> con il kernel trick e con le </a:t>
            </a:r>
            <a:r>
              <a:rPr lang="en-US" dirty="0" err="1"/>
              <a:t>strategie</a:t>
            </a:r>
            <a:r>
              <a:rPr lang="en-US" dirty="0"/>
              <a:t>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E36105-A554-C0D4-B023-52EF9FEED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55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E7BE-E419-2844-4E13-CFAF147B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CAF32C-77D0-E13A-6E5C-80FE804B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9F2CB8-3537-7D5E-19AA-D58CA082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kernel trick è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sinistra.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, </a:t>
            </a:r>
            <a:r>
              <a:rPr lang="en-US" dirty="0" err="1"/>
              <a:t>l’effetto</a:t>
            </a:r>
            <a:r>
              <a:rPr lang="en-US" dirty="0"/>
              <a:t> di </a:t>
            </a:r>
            <a:r>
              <a:rPr lang="en-US" dirty="0" err="1"/>
              <a:t>utilizzare</a:t>
            </a:r>
            <a:r>
              <a:rPr lang="en-US" dirty="0"/>
              <a:t> un kernel,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mappaggio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feature vectors,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mapparli</a:t>
            </a:r>
            <a:r>
              <a:rPr lang="en-US" dirty="0"/>
              <a:t> in uno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risultano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</a:t>
            </a:r>
            <a:r>
              <a:rPr lang="en-US" dirty="0" err="1"/>
              <a:t>seprabili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applicare</a:t>
            </a:r>
            <a:r>
              <a:rPr lang="en-US" dirty="0"/>
              <a:t> la Teoria </a:t>
            </a:r>
            <a:r>
              <a:rPr lang="en-US" dirty="0" err="1"/>
              <a:t>introdotta</a:t>
            </a:r>
            <a:r>
              <a:rPr lang="en-US" dirty="0"/>
              <a:t>.</a:t>
            </a:r>
          </a:p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tipologie</a:t>
            </a:r>
            <a:r>
              <a:rPr lang="en-US" dirty="0"/>
              <a:t> di Kernel,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quali</a:t>
            </a:r>
            <a:r>
              <a:rPr lang="en-US" dirty="0"/>
              <a:t> il </a:t>
            </a:r>
            <a:r>
              <a:rPr lang="en-US" dirty="0" err="1"/>
              <a:t>lineare</a:t>
            </a:r>
            <a:r>
              <a:rPr lang="en-US" dirty="0"/>
              <a:t>, il </a:t>
            </a:r>
            <a:r>
              <a:rPr lang="en-US" dirty="0" err="1"/>
              <a:t>polinomiale</a:t>
            </a:r>
            <a:r>
              <a:rPr lang="en-US" dirty="0"/>
              <a:t> e il </a:t>
            </a:r>
            <a:r>
              <a:rPr lang="en-US" dirty="0" err="1"/>
              <a:t>gaussiano</a:t>
            </a:r>
            <a:r>
              <a:rPr lang="en-US" dirty="0"/>
              <a:t>,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Progetto. </a:t>
            </a:r>
          </a:p>
          <a:p>
            <a:endParaRPr lang="en-US" dirty="0"/>
          </a:p>
          <a:p>
            <a:r>
              <a:rPr lang="en-US" dirty="0"/>
              <a:t>A Destra </a:t>
            </a:r>
            <a:r>
              <a:rPr lang="en-US" dirty="0" err="1"/>
              <a:t>invece</a:t>
            </a:r>
            <a:r>
              <a:rPr lang="en-US" dirty="0"/>
              <a:t> il le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multiclasse</a:t>
            </a:r>
            <a:r>
              <a:rPr lang="en-US" dirty="0"/>
              <a:t>. E’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il “</a:t>
            </a:r>
            <a:r>
              <a:rPr lang="en-US" dirty="0" err="1"/>
              <a:t>modello</a:t>
            </a:r>
            <a:r>
              <a:rPr lang="en-US" dirty="0"/>
              <a:t>”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per </a:t>
            </a:r>
            <a:r>
              <a:rPr lang="en-US" dirty="0" err="1"/>
              <a:t>predire</a:t>
            </a:r>
            <a:r>
              <a:rPr lang="en-US" dirty="0"/>
              <a:t> è la </a:t>
            </a:r>
            <a:r>
              <a:rPr lang="en-US" dirty="0" err="1"/>
              <a:t>combinazione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predizione</a:t>
            </a:r>
            <a:r>
              <a:rPr lang="en-US" dirty="0"/>
              <a:t> di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qualunque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strategia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prima è la 1vsAll: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in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dove a </a:t>
            </a:r>
            <a:r>
              <a:rPr lang="en-US" dirty="0" err="1"/>
              <a:t>turno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funge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e </a:t>
            </a:r>
            <a:r>
              <a:rPr lang="en-US" dirty="0" err="1"/>
              <a:t>l’insieme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alter da negative.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 è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per la data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presenta</a:t>
            </a:r>
            <a:r>
              <a:rPr lang="en-US" dirty="0"/>
              <a:t> la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dal </a:t>
            </a:r>
            <a:r>
              <a:rPr lang="en-US" dirty="0" err="1"/>
              <a:t>margine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seconda</a:t>
            </a:r>
            <a:r>
              <a:rPr lang="en-US" dirty="0"/>
              <a:t> è 1sv1: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addestrano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classificatori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di </a:t>
            </a:r>
            <a:r>
              <a:rPr lang="en-US" dirty="0" err="1"/>
              <a:t>classi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votazione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maggioranza</a:t>
            </a:r>
            <a:r>
              <a:rPr lang="en-US" dirty="0"/>
              <a:t>.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votata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</a:t>
            </a:r>
            <a:r>
              <a:rPr lang="en-US" dirty="0" err="1"/>
              <a:t>predetta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E1083C-08AE-F476-4AE5-552612DBC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785E-53EC-67C0-52CB-D4B1C062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0C37BB-A4E9-D714-91E5-F43E12AC0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08E-9CA1-793C-7E87-AF93102CC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vantaggi</a:t>
            </a:r>
            <a:r>
              <a:rPr lang="en-US" dirty="0"/>
              <a:t> 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svantaggi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3BF3D-C1E9-6646-77A4-61F21FB47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4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Dopo aver </a:t>
            </a:r>
            <a:r>
              <a:rPr lang="en-US" dirty="0" err="1"/>
              <a:t>valutato</a:t>
            </a:r>
            <a:r>
              <a:rPr lang="en-US" dirty="0"/>
              <a:t> il dataset </a:t>
            </a:r>
            <a:r>
              <a:rPr lang="en-US" dirty="0" err="1"/>
              <a:t>iniziale</a:t>
            </a:r>
            <a:r>
              <a:rPr lang="en-US" dirty="0"/>
              <a:t>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filtraggio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, </a:t>
            </a:r>
            <a:r>
              <a:rPr lang="en-US" dirty="0" err="1"/>
              <a:t>specialmente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feature extraction,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confrontate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standard </a:t>
            </a:r>
            <a:r>
              <a:rPr lang="en-US" dirty="0" err="1"/>
              <a:t>sia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4" b="20388"/>
          <a:stretch/>
        </p:blipFill>
        <p:spPr>
          <a:xfrm>
            <a:off x="5413360" y="1573531"/>
            <a:ext cx="607759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Piastra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plaque">
            <a:avLst>
              <a:gd name="adj" fmla="val 41394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1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9" name="Immagine 8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38D3C8F-7C88-6C52-4352-2F4CC5AA4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24997" r="36764" b="57667"/>
          <a:stretch/>
        </p:blipFill>
        <p:spPr>
          <a:xfrm>
            <a:off x="496471" y="4175318"/>
            <a:ext cx="4179161" cy="1061145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45FD1D-3A33-C964-0CB4-C1FF7C699D56}"/>
              </a:ext>
            </a:extLst>
          </p:cNvPr>
          <p:cNvSpPr/>
          <p:nvPr/>
        </p:nvSpPr>
        <p:spPr>
          <a:xfrm>
            <a:off x="496472" y="3685749"/>
            <a:ext cx="4179160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F724E62-9378-2457-8C29-0F8E6F88CBA6}"/>
              </a:ext>
            </a:extLst>
          </p:cNvPr>
          <p:cNvSpPr/>
          <p:nvPr/>
        </p:nvSpPr>
        <p:spPr>
          <a:xfrm>
            <a:off x="728120" y="5400039"/>
            <a:ext cx="1545688" cy="30826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FC03FCF-06AF-4B92-0A72-1C7E64DDDDF6}"/>
              </a:ext>
            </a:extLst>
          </p:cNvPr>
          <p:cNvSpPr/>
          <p:nvPr/>
        </p:nvSpPr>
        <p:spPr>
          <a:xfrm>
            <a:off x="2709320" y="5400039"/>
            <a:ext cx="1545688" cy="3082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sp>
        <p:nvSpPr>
          <p:cNvPr id="3" name="Freccia a pentagono 2">
            <a:extLst>
              <a:ext uri="{FF2B5EF4-FFF2-40B4-BE49-F238E27FC236}">
                <a16:creationId xmlns:a16="http://schemas.microsoft.com/office/drawing/2014/main" id="{4425082F-60CD-FFF5-05F7-946C829606FE}"/>
              </a:ext>
            </a:extLst>
          </p:cNvPr>
          <p:cNvSpPr/>
          <p:nvPr/>
        </p:nvSpPr>
        <p:spPr>
          <a:xfrm>
            <a:off x="334931" y="2783399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EC9F1696-7A7E-1DFB-B344-41A33EDF9B7D}"/>
              </a:ext>
            </a:extLst>
          </p:cNvPr>
          <p:cNvSpPr/>
          <p:nvPr/>
        </p:nvSpPr>
        <p:spPr>
          <a:xfrm>
            <a:off x="536160" y="4664715"/>
            <a:ext cx="546100" cy="19742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rgbClr val="002060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283" y="1650389"/>
            <a:ext cx="7375022" cy="44196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 </a:t>
            </a:r>
          </a:p>
          <a:p>
            <a:pPr marL="0" indent="0">
              <a:spcBef>
                <a:spcPts val="600"/>
              </a:spcBef>
              <a:buNone/>
            </a:pPr>
            <a:endParaRPr lang="en-GB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0" indent="0">
              <a:spcBef>
                <a:spcPts val="600"/>
              </a:spcBef>
              <a:buNone/>
            </a:pPr>
            <a:endParaRPr lang="en-GB" sz="1800" noProof="0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0D9D01D-8FC4-81CC-2CDD-61C87940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38" y="1303225"/>
            <a:ext cx="935355" cy="93535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81DACD6-318E-73FB-1912-D09E4163C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8928" y="2102677"/>
            <a:ext cx="685537" cy="685537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20ADDF3-575E-ADA2-3EA6-C4C586C34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9438" y="2784706"/>
            <a:ext cx="623274" cy="623274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934DDB3-A605-5637-7501-B684B5B7A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567" y="4188009"/>
            <a:ext cx="481566" cy="481566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EC0BC964-49C1-17F5-97B1-31BCDDCB3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0458" y="3416556"/>
            <a:ext cx="684761" cy="684761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05B248D9-2758-797C-42C2-8D50B638A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8911" y="4752508"/>
            <a:ext cx="684760" cy="68476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2C6D5125-F250-FBAB-D54F-2680FD1F6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3360" y="5469070"/>
            <a:ext cx="489100" cy="4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A3E0-CA85-53B6-82CF-784A24A5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84C4CA-DD37-B3F1-41A6-8AB33D19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7B79DC-E6DC-7638-C57F-9C16C48E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EB0DF3C-9B6E-4706-E6E7-AB5B206E7117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50EA5E7-0642-8CFD-CCD8-223386C160B7}"/>
              </a:ext>
            </a:extLst>
          </p:cNvPr>
          <p:cNvSpPr/>
          <p:nvPr/>
        </p:nvSpPr>
        <p:spPr>
          <a:xfrm>
            <a:off x="722586" y="2359572"/>
            <a:ext cx="4910959" cy="825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is it possible to distinguish two classes based on one feature value?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F6CE5FF-EE48-46A9-1EA6-36469B7D3F1E}"/>
              </a:ext>
            </a:extLst>
          </p:cNvPr>
          <p:cNvGrpSpPr/>
          <p:nvPr/>
        </p:nvGrpSpPr>
        <p:grpSpPr>
          <a:xfrm>
            <a:off x="6096000" y="2003408"/>
            <a:ext cx="5544386" cy="1181226"/>
            <a:chOff x="6111707" y="2128107"/>
            <a:chExt cx="5544386" cy="11812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8F0D8264-35DD-BAC8-5A0A-C3C45C3B0CBD}"/>
                </a:ext>
              </a:extLst>
            </p:cNvPr>
            <p:cNvSpPr/>
            <p:nvPr/>
          </p:nvSpPr>
          <p:spPr>
            <a:xfrm>
              <a:off x="7956213" y="2128107"/>
              <a:ext cx="1849940" cy="36512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Blood pressure &gt; 140?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A416ABA6-04B7-5B27-54B2-127C9E23BE21}"/>
                </a:ext>
              </a:extLst>
            </p:cNvPr>
            <p:cNvSpPr/>
            <p:nvPr/>
          </p:nvSpPr>
          <p:spPr>
            <a:xfrm>
              <a:off x="6111707" y="2939169"/>
              <a:ext cx="1849940" cy="3651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Low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9AD279A-CF70-5D05-6AF6-0BE440042041}"/>
                </a:ext>
              </a:extLst>
            </p:cNvPr>
            <p:cNvSpPr/>
            <p:nvPr/>
          </p:nvSpPr>
          <p:spPr>
            <a:xfrm>
              <a:off x="9806153" y="2944208"/>
              <a:ext cx="1849940" cy="3651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2"/>
                  </a:solidFill>
                </a:rPr>
                <a:t>High risk</a:t>
              </a:r>
              <a:endParaRPr lang="en-GB" sz="1400" b="1" noProof="0" dirty="0">
                <a:solidFill>
                  <a:schemeClr val="tx2"/>
                </a:solidFill>
              </a:endParaRP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A80F29CC-B0A3-08CF-B4E8-2EFEA2665A2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7735962" y="1793947"/>
              <a:ext cx="445937" cy="1844506"/>
            </a:xfrm>
            <a:prstGeom prst="bentConnector3">
              <a:avLst/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ttore a gomito 15">
              <a:extLst>
                <a:ext uri="{FF2B5EF4-FFF2-40B4-BE49-F238E27FC236}">
                  <a16:creationId xmlns:a16="http://schemas.microsoft.com/office/drawing/2014/main" id="{8A95EB3D-5EED-520C-4EEF-92B1ECC1B607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9580665" y="1793750"/>
              <a:ext cx="450976" cy="1849940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E6072AA-6BA0-3357-DD55-D3647333C1A3}"/>
                </a:ext>
              </a:extLst>
            </p:cNvPr>
            <p:cNvSpPr txBox="1"/>
            <p:nvPr/>
          </p:nvSpPr>
          <p:spPr>
            <a:xfrm>
              <a:off x="10231913" y="2372163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Yes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5A8E705-55AB-56DE-C007-32DE0150F571}"/>
                </a:ext>
              </a:extLst>
            </p:cNvPr>
            <p:cNvSpPr txBox="1"/>
            <p:nvPr/>
          </p:nvSpPr>
          <p:spPr>
            <a:xfrm>
              <a:off x="7031243" y="2346229"/>
              <a:ext cx="49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tx2"/>
                  </a:solidFill>
                </a:rPr>
                <a:t>No</a:t>
              </a:r>
            </a:p>
          </p:txBody>
        </p: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4479D31-EE32-F18F-4298-86D27C0B31FE}"/>
              </a:ext>
            </a:extLst>
          </p:cNvPr>
          <p:cNvSpPr/>
          <p:nvPr/>
        </p:nvSpPr>
        <p:spPr>
          <a:xfrm>
            <a:off x="722586" y="3433003"/>
            <a:ext cx="4910959" cy="1656566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Despite </a:t>
            </a:r>
            <a:r>
              <a:rPr lang="en-GB" dirty="0">
                <a:solidFill>
                  <a:schemeClr val="tx2"/>
                </a:solidFill>
              </a:rPr>
              <a:t>it is very intuitive</a:t>
            </a:r>
            <a:r>
              <a:rPr lang="en-GB" noProof="0" dirty="0">
                <a:solidFill>
                  <a:schemeClr val="tx2"/>
                </a:solidFill>
              </a:rPr>
              <a:t>, using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noProof="0" dirty="0">
                <a:solidFill>
                  <a:schemeClr val="tx2"/>
                </a:solidFill>
              </a:rPr>
              <a:t>just one feature could be </a:t>
            </a:r>
            <a:r>
              <a:rPr lang="en-GB" b="1" noProof="0" dirty="0">
                <a:solidFill>
                  <a:schemeClr val="tx2"/>
                </a:solidFill>
              </a:rPr>
              <a:t>too</a:t>
            </a:r>
            <a:r>
              <a:rPr lang="en-GB" noProof="0" dirty="0">
                <a:solidFill>
                  <a:schemeClr val="tx2"/>
                </a:solidFill>
              </a:rPr>
              <a:t> </a:t>
            </a:r>
            <a:r>
              <a:rPr lang="en-GB" b="1" noProof="0" dirty="0">
                <a:solidFill>
                  <a:schemeClr val="tx2"/>
                </a:solidFill>
              </a:rPr>
              <a:t>simplistic</a:t>
            </a:r>
            <a:r>
              <a:rPr lang="en-GB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there is a </a:t>
            </a:r>
            <a:r>
              <a:rPr lang="en-GB" b="1" dirty="0">
                <a:solidFill>
                  <a:schemeClr val="tx2"/>
                </a:solidFill>
              </a:rPr>
              <a:t>third</a:t>
            </a:r>
            <a:r>
              <a:rPr lang="en-GB" dirty="0">
                <a:solidFill>
                  <a:schemeClr val="tx2"/>
                </a:solidFill>
              </a:rPr>
              <a:t>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What if the patient has normal BP but abnormalities into ECG?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92F300B-1DC2-565D-582C-C7125FF1203A}"/>
              </a:ext>
            </a:extLst>
          </p:cNvPr>
          <p:cNvSpPr/>
          <p:nvPr/>
        </p:nvSpPr>
        <p:spPr>
          <a:xfrm>
            <a:off x="6558455" y="3852942"/>
            <a:ext cx="4910959" cy="1027713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Decision tree models iteratively splits data according to one feature value to systematically combine variables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7E734153-AE22-D96F-62E4-A7CC6DA16935}"/>
              </a:ext>
            </a:extLst>
          </p:cNvPr>
          <p:cNvSpPr/>
          <p:nvPr/>
        </p:nvSpPr>
        <p:spPr>
          <a:xfrm>
            <a:off x="5892800" y="4190300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94086-56D6-674E-1E60-47F1867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A9F378-5B47-FDC1-533D-E5D04B93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E8AAB-469E-3783-AA91-88A650E5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A777B08-4BD2-24A0-6249-3F920DB66A62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6B34265-4B3A-5A18-1690-77B07689C92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736068C-B23C-F065-8DC3-C211777D618C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ADB294-EE66-2B41-9EA4-C1C307183528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3B77775-6886-4DAC-188D-DF9A1A8F32E9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70EC4D0-1D4A-B8EB-48C5-98BAEB1D6327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CFA4810-5370-F2DA-6E18-A05B0D79DB22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A7125F5-32F4-68ED-0E39-C1050391CED8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DF68566F-2FD4-301C-4DAD-5F094568FB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3C2EF2A3-4CE2-58C1-5C8F-E2AE8F9DB6C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EFA58EC-A1B3-3EDD-F140-5C5EE503D9F4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A409C2E-D210-F096-E7DB-3C2684E917C7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305907F-096B-39B9-32B6-C0715ED61F6D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/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Choose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feature A</a:t>
                </a:r>
                <a:r>
                  <a:rPr lang="en-GB" sz="1600" dirty="0">
                    <a:solidFill>
                      <a:schemeClr val="tx2"/>
                    </a:solidFill>
                  </a:rPr>
                  <a:t> which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ensures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best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according</a:t>
                </a:r>
                <a:r>
                  <a:rPr lang="en-GB" sz="1600" dirty="0">
                    <a:solidFill>
                      <a:schemeClr val="tx2"/>
                    </a:solidFill>
                  </a:rPr>
                  <a:t> to a criterion of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impurity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One common way is using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information gain: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𝑰𝑮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GB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GB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b="1" dirty="0">
                  <a:solidFill>
                    <a:schemeClr val="tx2"/>
                  </a:solidFill>
                </a:endParaRP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is</a:t>
                </a:r>
                <a:r>
                  <a:rPr lang="en-GB" sz="1600" dirty="0">
                    <a:solidFill>
                      <a:schemeClr val="tx2"/>
                    </a:solidFill>
                  </a:rPr>
                  <a:t> the feature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split according to the value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GB" sz="1600" b="1" dirty="0">
                    <a:solidFill>
                      <a:schemeClr val="tx2"/>
                    </a:solidFill>
                  </a:rPr>
                  <a:t>Split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data</a:t>
                </a:r>
                <a:r>
                  <a:rPr lang="en-GB" sz="1600" dirty="0">
                    <a:solidFill>
                      <a:schemeClr val="tx2"/>
                    </a:solidFill>
                  </a:rPr>
                  <a:t> according to the value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of the feature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8" name="Rettangolo con angoli arrotondati 57">
                <a:extLst>
                  <a:ext uri="{FF2B5EF4-FFF2-40B4-BE49-F238E27FC236}">
                    <a16:creationId xmlns:a16="http://schemas.microsoft.com/office/drawing/2014/main" id="{CE74F710-B162-E7AC-EAAA-32F79D3CA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99" y="1487466"/>
                <a:ext cx="5856777" cy="3165814"/>
              </a:xfrm>
              <a:prstGeom prst="roundRect">
                <a:avLst>
                  <a:gd name="adj" fmla="val 366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2855AE29-BE34-48A7-4715-105D0B6A5DA4}"/>
              </a:ext>
            </a:extLst>
          </p:cNvPr>
          <p:cNvSpPr/>
          <p:nvPr/>
        </p:nvSpPr>
        <p:spPr>
          <a:xfrm>
            <a:off x="6166298" y="5002946"/>
            <a:ext cx="5856777" cy="905978"/>
          </a:xfrm>
          <a:prstGeom prst="roundRect">
            <a:avLst>
              <a:gd name="adj" fmla="val 3663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noProof="0" dirty="0">
                <a:solidFill>
                  <a:schemeClr val="tx2"/>
                </a:solidFill>
              </a:rPr>
              <a:t>Iterate</a:t>
            </a:r>
            <a:r>
              <a:rPr lang="en-GB" sz="1600" noProof="0" dirty="0">
                <a:solidFill>
                  <a:schemeClr val="tx2"/>
                </a:solidFill>
              </a:rPr>
              <a:t> the </a:t>
            </a:r>
            <a:r>
              <a:rPr lang="en-GB" sz="1600" b="1" noProof="0" dirty="0">
                <a:solidFill>
                  <a:schemeClr val="tx2"/>
                </a:solidFill>
              </a:rPr>
              <a:t>process</a:t>
            </a:r>
            <a:r>
              <a:rPr lang="en-GB" sz="1600" noProof="0" dirty="0">
                <a:solidFill>
                  <a:schemeClr val="tx2"/>
                </a:solidFill>
              </a:rPr>
              <a:t> till the </a:t>
            </a:r>
            <a:r>
              <a:rPr lang="en-GB" sz="1600" b="1" noProof="0" dirty="0">
                <a:solidFill>
                  <a:schemeClr val="tx2"/>
                </a:solidFill>
              </a:rPr>
              <a:t>target</a:t>
            </a:r>
            <a:r>
              <a:rPr lang="en-GB" sz="1600" noProof="0" dirty="0">
                <a:solidFill>
                  <a:schemeClr val="tx2"/>
                </a:solidFill>
              </a:rPr>
              <a:t> is </a:t>
            </a:r>
            <a:r>
              <a:rPr lang="en-GB" sz="1600" b="1" noProof="0" dirty="0">
                <a:solidFill>
                  <a:schemeClr val="tx2"/>
                </a:solidFill>
              </a:rPr>
              <a:t>reached</a:t>
            </a:r>
            <a:r>
              <a:rPr lang="en-GB" sz="1600" noProof="0" dirty="0">
                <a:solidFill>
                  <a:schemeClr val="tx2"/>
                </a:solidFill>
              </a:rPr>
              <a:t> according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2"/>
                </a:solidFill>
              </a:rPr>
              <a:t>S</a:t>
            </a:r>
            <a:r>
              <a:rPr lang="en-GB" sz="1600" b="1" noProof="0" dirty="0">
                <a:solidFill>
                  <a:schemeClr val="tx2"/>
                </a:solidFill>
              </a:rPr>
              <a:t>topping</a:t>
            </a:r>
            <a:r>
              <a:rPr lang="en-GB" sz="1600" noProof="0" dirty="0">
                <a:solidFill>
                  <a:schemeClr val="tx2"/>
                </a:solidFill>
              </a:rPr>
              <a:t> </a:t>
            </a:r>
            <a:r>
              <a:rPr lang="en-GB" sz="1600" b="1" noProof="0" dirty="0">
                <a:solidFill>
                  <a:schemeClr val="tx2"/>
                </a:solidFill>
              </a:rPr>
              <a:t>criterions</a:t>
            </a:r>
            <a:r>
              <a:rPr lang="en-GB" sz="1600" noProof="0" dirty="0">
                <a:solidFill>
                  <a:schemeClr val="tx2"/>
                </a:solidFill>
              </a:rPr>
              <a:t> (e.g. maximising a classification 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Each split contains only one example (require pruning) 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4BDD372-DF1C-9F8C-04A6-B6DD3695D86D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E3E302A-0699-82C1-3F1F-97298AE0BC0A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FC0B7D2-1219-B447-4D7C-2AE1CCA84637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11FB1575-03D1-1F65-3525-DC089E7CDCE9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CBE20BA-0564-D852-5126-E600C8967F65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C0A7719-1359-0A16-4ACF-7890E1B84441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6D9633-DE98-7874-36BB-2D9D7CF3DD22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7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8948-3DFA-BA9F-49A1-3CD61A6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6C576-35F3-172F-7D55-ADDB75C9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B8E60-65BC-15D5-AA64-C8453F10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69B032F-5C37-1DF9-3201-F08A6C87B120}"/>
              </a:ext>
            </a:extLst>
          </p:cNvPr>
          <p:cNvSpPr/>
          <p:nvPr/>
        </p:nvSpPr>
        <p:spPr>
          <a:xfrm>
            <a:off x="1768306" y="1566528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1 split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6E394A9-00E5-B452-FDF6-F6A4C6A1C0DF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1580812" y="1853981"/>
            <a:ext cx="1034792" cy="1190136"/>
          </a:xfrm>
          <a:prstGeom prst="bentConnector3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6F524BD7-AAD0-B94C-4590-4EDFFF30FF5E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2754222" y="1870707"/>
            <a:ext cx="1034792" cy="115668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C659279-91AE-6D81-06A5-0A0BF053001F}"/>
              </a:ext>
            </a:extLst>
          </p:cNvPr>
          <p:cNvSpPr txBox="1"/>
          <p:nvPr/>
        </p:nvSpPr>
        <p:spPr>
          <a:xfrm>
            <a:off x="3327150" y="20976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C3C00D-C074-D1A9-FFF2-6DAB9701654F}"/>
              </a:ext>
            </a:extLst>
          </p:cNvPr>
          <p:cNvSpPr txBox="1"/>
          <p:nvPr/>
        </p:nvSpPr>
        <p:spPr>
          <a:xfrm>
            <a:off x="1395390" y="2093231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97B6F61-7A5F-A6AF-BB96-EE1DC6EE4959}"/>
              </a:ext>
            </a:extLst>
          </p:cNvPr>
          <p:cNvSpPr/>
          <p:nvPr/>
        </p:nvSpPr>
        <p:spPr>
          <a:xfrm>
            <a:off x="57817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2 split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520EA0AB-F79C-4F4C-7757-BCF115115E17}"/>
              </a:ext>
            </a:extLst>
          </p:cNvPr>
          <p:cNvSpPr/>
          <p:nvPr/>
        </p:nvSpPr>
        <p:spPr>
          <a:xfrm>
            <a:off x="2924990" y="2966445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3 split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803EB902-C2F9-E366-44D4-7E967E54147D}"/>
              </a:ext>
            </a:extLst>
          </p:cNvPr>
          <p:cNvSpPr/>
          <p:nvPr/>
        </p:nvSpPr>
        <p:spPr>
          <a:xfrm>
            <a:off x="412358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5 split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0623C0C9-33D7-39D4-8524-1FBF2A040873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5400000">
            <a:off x="2775131" y="3288657"/>
            <a:ext cx="1031916" cy="11177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5176CB48-FCCB-15C7-4557-411BC7A3D2F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933300" y="3248229"/>
            <a:ext cx="1031916" cy="119859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C2ED840A-2A4E-399C-D45F-03BC354898D1}"/>
              </a:ext>
            </a:extLst>
          </p:cNvPr>
          <p:cNvSpPr/>
          <p:nvPr/>
        </p:nvSpPr>
        <p:spPr>
          <a:xfrm>
            <a:off x="1807247" y="4363486"/>
            <a:ext cx="1849940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Feature 4 split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55960DD-36FB-3F9C-6305-88083205A513}"/>
              </a:ext>
            </a:extLst>
          </p:cNvPr>
          <p:cNvSpPr txBox="1"/>
          <p:nvPr/>
        </p:nvSpPr>
        <p:spPr>
          <a:xfrm>
            <a:off x="4498249" y="3547978"/>
            <a:ext cx="66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false</a:t>
            </a:r>
            <a:endParaRPr lang="en-GB" sz="1600" b="1" noProof="0" dirty="0">
              <a:solidFill>
                <a:schemeClr val="tx2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17C6346-8370-0BCD-EA61-7DA5741351C8}"/>
              </a:ext>
            </a:extLst>
          </p:cNvPr>
          <p:cNvSpPr txBox="1"/>
          <p:nvPr/>
        </p:nvSpPr>
        <p:spPr>
          <a:xfrm>
            <a:off x="2693276" y="3544785"/>
            <a:ext cx="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13EDA97C-B45B-C187-A377-7A1EE952E0B7}"/>
              </a:ext>
            </a:extLst>
          </p:cNvPr>
          <p:cNvSpPr/>
          <p:nvPr/>
        </p:nvSpPr>
        <p:spPr>
          <a:xfrm>
            <a:off x="671004" y="5704049"/>
            <a:ext cx="803873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1</a:t>
            </a:r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A8A05BEA-D50D-B6FD-89EB-264A647E51F7}"/>
              </a:ext>
            </a:extLst>
          </p:cNvPr>
          <p:cNvSpPr/>
          <p:nvPr/>
        </p:nvSpPr>
        <p:spPr>
          <a:xfrm>
            <a:off x="1770628" y="5698705"/>
            <a:ext cx="803874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2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9F2FF340-5543-A5A2-72C4-BE5F88532EDC}"/>
              </a:ext>
            </a:extLst>
          </p:cNvPr>
          <p:cNvSpPr/>
          <p:nvPr/>
        </p:nvSpPr>
        <p:spPr>
          <a:xfrm>
            <a:off x="306209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</a:t>
            </a:r>
            <a:r>
              <a:rPr lang="en-GB" sz="1400" b="1" noProof="0" dirty="0" err="1">
                <a:solidFill>
                  <a:schemeClr val="tx2"/>
                </a:solidFill>
              </a:rPr>
              <a:t>i</a:t>
            </a:r>
            <a:endParaRPr lang="en-GB" sz="1400" b="1" noProof="0" dirty="0">
              <a:solidFill>
                <a:schemeClr val="tx2"/>
              </a:solidFill>
            </a:endParaRP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95EAE251-84F4-9206-B0A1-39026AD53931}"/>
              </a:ext>
            </a:extLst>
          </p:cNvPr>
          <p:cNvSpPr/>
          <p:nvPr/>
        </p:nvSpPr>
        <p:spPr>
          <a:xfrm>
            <a:off x="4498249" y="5698705"/>
            <a:ext cx="949582" cy="365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Class N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CE5D59E-3737-AB3F-52F7-CC71B4D3B4B3}"/>
              </a:ext>
            </a:extLst>
          </p:cNvPr>
          <p:cNvSpPr txBox="1"/>
          <p:nvPr/>
        </p:nvSpPr>
        <p:spPr>
          <a:xfrm>
            <a:off x="2630996" y="5725276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CD95D10-F042-3C9D-39C5-22B52D8FB02F}"/>
              </a:ext>
            </a:extLst>
          </p:cNvPr>
          <p:cNvSpPr txBox="1"/>
          <p:nvPr/>
        </p:nvSpPr>
        <p:spPr>
          <a:xfrm>
            <a:off x="4067146" y="5711990"/>
            <a:ext cx="23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D05FF55-8724-29F9-516D-85BC44565B4D}"/>
              </a:ext>
            </a:extLst>
          </p:cNvPr>
          <p:cNvSpPr txBox="1"/>
          <p:nvPr/>
        </p:nvSpPr>
        <p:spPr>
          <a:xfrm>
            <a:off x="2798551" y="4776581"/>
            <a:ext cx="63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GB" sz="1600" b="1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943621-D384-937D-E4DB-B73D1D239001}"/>
              </a:ext>
            </a:extLst>
          </p:cNvPr>
          <p:cNvSpPr txBox="1"/>
          <p:nvPr/>
        </p:nvSpPr>
        <p:spPr>
          <a:xfrm>
            <a:off x="6439927" y="1604589"/>
            <a:ext cx="5482282" cy="4370546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Easy to interpret (similar to human reasoning).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Does not require extensive data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perform well with small and well-structured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overfit if it grows too deep.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Sensitive to small variations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Often less accurate than more complex models (e.g., Random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The Decision Tree is an effective method for classifying data based on clear rules.</a:t>
            </a:r>
          </a:p>
        </p:txBody>
      </p:sp>
    </p:spTree>
    <p:extLst>
      <p:ext uri="{BB962C8B-B14F-4D97-AF65-F5344CB8AC3E}">
        <p14:creationId xmlns:p14="http://schemas.microsoft.com/office/powerpoint/2010/main" val="1642239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1E03-FA77-A54A-6512-2C477E52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39C02-1535-934A-3C72-FE9CFCF3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EA045-0AB9-F3B3-EBE6-BBCA83B0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71ABF61-8ECF-8E6A-81D8-F9B1A42696AF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9D7746C-72F7-0CFD-187B-E70C75F1286A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 (binary case): which is the probability of belonging into class 1, giving a certain vector of features?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F09AC4-70EF-F5EA-F27F-6F06687C37B7}"/>
              </a:ext>
            </a:extLst>
          </p:cNvPr>
          <p:cNvSpPr/>
          <p:nvPr/>
        </p:nvSpPr>
        <p:spPr>
          <a:xfrm>
            <a:off x="722586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noProof="0" dirty="0">
                <a:solidFill>
                  <a:schemeClr val="tx2"/>
                </a:solidFill>
              </a:rPr>
              <a:t>What if we have more classes?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B404B92-B471-6BE6-B5D8-2C48A276C616}"/>
              </a:ext>
            </a:extLst>
          </p:cNvPr>
          <p:cNvSpPr/>
          <p:nvPr/>
        </p:nvSpPr>
        <p:spPr>
          <a:xfrm>
            <a:off x="6202855" y="5121354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Logistic function must be generalised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520826B-B055-8992-512A-11907A0E2259}"/>
              </a:ext>
            </a:extLst>
          </p:cNvPr>
          <p:cNvSpPr/>
          <p:nvPr/>
        </p:nvSpPr>
        <p:spPr>
          <a:xfrm>
            <a:off x="5740400" y="5251203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CBE235-21A2-4C3E-38C3-AFA3406F0BB9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/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2"/>
                    </a:solidFill>
                  </a:rPr>
                  <a:t>The probability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it-IT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it-IT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GB" sz="14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>
                  <a:solidFill>
                    <a:schemeClr val="tx2"/>
                  </a:solidFill>
                </a:endParaRPr>
              </a:p>
              <a:p>
                <a:r>
                  <a:rPr lang="en-GB" sz="14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it-IT" sz="1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400" i="1" dirty="0">
                    <a:solidFill>
                      <a:schemeClr val="tx2"/>
                    </a:solidFill>
                  </a:rPr>
                  <a:t>logit,</a:t>
                </a:r>
                <a:r>
                  <a:rPr lang="en-GB" sz="1400" dirty="0">
                    <a:solidFill>
                      <a:schemeClr val="tx2"/>
                    </a:solidFill>
                  </a:rPr>
                  <a:t> linear function of the features values.  A change in the logit value is reflected into a change into the probability value according t the value of the logit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7A3D420-34C2-F4F5-CF3D-BA2E7826E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09" y="2445006"/>
                <a:ext cx="3194550" cy="231170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37AA83AE-C0FD-05C2-E625-2B5AC018E5BD}"/>
              </a:ext>
            </a:extLst>
          </p:cNvPr>
          <p:cNvGrpSpPr/>
          <p:nvPr/>
        </p:nvGrpSpPr>
        <p:grpSpPr>
          <a:xfrm>
            <a:off x="9059959" y="2359572"/>
            <a:ext cx="3068761" cy="2045840"/>
            <a:chOff x="9018474" y="1930249"/>
            <a:chExt cx="3068761" cy="2045840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4BB4C23-9D63-55C9-670E-4E938852B6EF}"/>
                </a:ext>
              </a:extLst>
            </p:cNvPr>
            <p:cNvGrpSpPr/>
            <p:nvPr/>
          </p:nvGrpSpPr>
          <p:grpSpPr>
            <a:xfrm>
              <a:off x="9018474" y="1930249"/>
              <a:ext cx="3068761" cy="2045840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A155C6FC-ABB2-499F-FA71-E38C99A86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7553B325-4E6D-83AD-0D3B-A5D46D72E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7E7D8A68-010B-EE60-C88A-A869ACA29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/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it-IT" sz="10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it-IT" sz="105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it-IT" sz="105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CE24BD61-465D-59F3-BC8F-CE85B8CC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73" y="2422482"/>
                  <a:ext cx="1204383" cy="415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EDA1294-A500-79F1-6E09-41C8B33F4AF2}"/>
              </a:ext>
            </a:extLst>
          </p:cNvPr>
          <p:cNvSpPr/>
          <p:nvPr/>
        </p:nvSpPr>
        <p:spPr>
          <a:xfrm>
            <a:off x="7706877" y="1915309"/>
            <a:ext cx="3068761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002060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625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1280-5408-316E-ED33-3F26F7E1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EA242-7BEB-E16A-CC5D-7E605AFB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732CCE-8762-63E8-8A3D-71564774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03BC90-BD75-9712-4B5C-7EC3CB7742C7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/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Now the probability is to belonging into a certain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value of features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. The class with the highest probability will be the predicted one.</a:t>
                </a:r>
              </a:p>
              <a:p>
                <a:endParaRPr lang="en-GB" sz="1600" b="1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The probability is given by 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SoftMax function</a:t>
                </a:r>
                <a:r>
                  <a:rPr lang="en-GB" sz="16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it-IT" sz="16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en-GB" sz="1600" dirty="0">
                          <a:solidFill>
                            <a:schemeClr val="tx2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it-IT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</a:t>
                </a:r>
                <a:r>
                  <a:rPr lang="en-GB" sz="1600" i="1" dirty="0">
                    <a:solidFill>
                      <a:schemeClr val="tx2"/>
                    </a:solidFill>
                  </a:rPr>
                  <a:t>logit for the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i="1" dirty="0">
                    <a:solidFill>
                      <a:schemeClr val="tx2"/>
                    </a:solidFill>
                  </a:rPr>
                  <a:t> ,</a:t>
                </a:r>
                <a:r>
                  <a:rPr lang="en-GB" sz="1600" dirty="0">
                    <a:solidFill>
                      <a:schemeClr val="tx2"/>
                    </a:solidFill>
                  </a:rPr>
                  <a:t> linear function of the features values. Again, a change in the logit augment or reduces the probability of belonging into class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according to the logit value.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3064B70-7FDC-E3D4-61B2-25449AFD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99" y="2008603"/>
                <a:ext cx="4643275" cy="4030255"/>
              </a:xfrm>
              <a:prstGeom prst="roundRect">
                <a:avLst>
                  <a:gd name="adj" fmla="val 379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1168712-27A3-874B-EDFC-B546471B3557}"/>
              </a:ext>
            </a:extLst>
          </p:cNvPr>
          <p:cNvSpPr/>
          <p:nvPr/>
        </p:nvSpPr>
        <p:spPr>
          <a:xfrm>
            <a:off x="4498725" y="1515747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Multinomial Logistic</a:t>
            </a:r>
            <a:r>
              <a:rPr lang="en-GB" noProof="0" dirty="0">
                <a:solidFill>
                  <a:srgbClr val="002060"/>
                </a:solidFill>
              </a:rPr>
              <a:t> Regression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2E32606-0709-087C-C853-233F9128D1DF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BC45778-4D89-C94F-5F36-2EA273E68CF8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4E8498CF-2FFA-E4C3-F551-C57B0C27A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0507B78D-7568-6FB7-5E0D-2B2BAE33C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A6DA7C91-82DA-55EC-2F18-2ED342EF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568CCD5-ACD8-C398-D0D1-CA0D707484D9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F09209E4-CE0B-CF87-FDC4-283F58A66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3756B8E1-BE14-4138-9545-66F99B28C4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45A9A893-C6D1-C2B2-0BBC-B855FF329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F5D7EE95-A1B5-F47A-0F19-2CCFF0D15D2A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DB6C03F4-88ED-0F1B-DC34-97FD69F08766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483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EE9B-8EB0-3F09-267A-755B3BAB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946E4-A38D-F1CA-47F6-9B0A3924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classifier: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4C581-EDA0-605F-418A-7197D35A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3B7466-66CD-F086-27AD-0879262109B3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541A767-A83C-FDBD-7B7A-6F50B03FE335}"/>
              </a:ext>
            </a:extLst>
          </p:cNvPr>
          <p:cNvGrpSpPr/>
          <p:nvPr/>
        </p:nvGrpSpPr>
        <p:grpSpPr>
          <a:xfrm>
            <a:off x="342180" y="2728357"/>
            <a:ext cx="6345967" cy="2815512"/>
            <a:chOff x="5675769" y="1618751"/>
            <a:chExt cx="6345967" cy="2815512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FA4E1AE3-1D97-29E7-9E03-A5F4E3072BE4}"/>
                </a:ext>
              </a:extLst>
            </p:cNvPr>
            <p:cNvGrpSpPr/>
            <p:nvPr/>
          </p:nvGrpSpPr>
          <p:grpSpPr>
            <a:xfrm>
              <a:off x="6991866" y="3270441"/>
              <a:ext cx="1771718" cy="1163822"/>
              <a:chOff x="9018474" y="1930249"/>
              <a:chExt cx="3068761" cy="2045840"/>
            </a:xfrm>
          </p:grpSpPr>
          <p:pic>
            <p:nvPicPr>
              <p:cNvPr id="10" name="Elemento grafico 9">
                <a:extLst>
                  <a:ext uri="{FF2B5EF4-FFF2-40B4-BE49-F238E27FC236}">
                    <a16:creationId xmlns:a16="http://schemas.microsoft.com/office/drawing/2014/main" id="{35F9F2B3-EAEF-85C5-EC29-1261E7E15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18474" y="1930249"/>
                <a:ext cx="3068761" cy="2045840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56C9F2A2-051A-B6E2-B24A-B1759A5C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234" y="2880360"/>
                <a:ext cx="991446" cy="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DE48106A-DBD2-C833-0471-3E2A784BA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354" y="2880360"/>
                <a:ext cx="1255606" cy="5080"/>
              </a:xfrm>
              <a:prstGeom prst="line">
                <a:avLst/>
              </a:prstGeom>
              <a:ln w="2857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0E71641-0025-93C4-17A2-63AC81DEEC1A}"/>
                </a:ext>
              </a:extLst>
            </p:cNvPr>
            <p:cNvGrpSpPr/>
            <p:nvPr/>
          </p:nvGrpSpPr>
          <p:grpSpPr>
            <a:xfrm>
              <a:off x="5675769" y="1618751"/>
              <a:ext cx="6345967" cy="2365521"/>
              <a:chOff x="5675769" y="1618751"/>
              <a:chExt cx="6345967" cy="2365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/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Given </a:t>
                    </a:r>
                    <a14:m>
                      <m:oMath xmlns:m="http://schemas.openxmlformats.org/officeDocument/2006/math">
                        <m:r>
                          <a:rPr lang="it-IT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GB" noProof="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33734EDF-0F03-C219-7A43-B35600E48F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69" y="2600737"/>
                    <a:ext cx="1158175" cy="401546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5"/>
                    <a:stretch>
                      <a:fillRect b="-13889"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/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ttangolo con angoli arrotondati 8">
                    <a:extLst>
                      <a:ext uri="{FF2B5EF4-FFF2-40B4-BE49-F238E27FC236}">
                        <a16:creationId xmlns:a16="http://schemas.microsoft.com/office/drawing/2014/main" id="{CD653720-BAED-EA2A-005F-426E55425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38" y="2395297"/>
                    <a:ext cx="1158175" cy="812427"/>
                  </a:xfrm>
                  <a:prstGeom prst="roundRect">
                    <a:avLst>
                      <a:gd name="adj" fmla="val 22683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/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solidFill>
                    <a:schemeClr val="bg2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noProof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noProof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it-IT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it-IT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it-IT" b="0" i="1" noProof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GB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it-IT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it-IT" b="0" i="1" noProof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it-IT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GB" noProof="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ttangolo con angoli arrotondati 12">
                    <a:extLst>
                      <a:ext uri="{FF2B5EF4-FFF2-40B4-BE49-F238E27FC236}">
                        <a16:creationId xmlns:a16="http://schemas.microsoft.com/office/drawing/2014/main" id="{29E8F569-97DB-7B33-FD6B-9AB6F5005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1507" y="1618751"/>
                    <a:ext cx="3100229" cy="2365521"/>
                  </a:xfrm>
                  <a:prstGeom prst="roundRect">
                    <a:avLst>
                      <a:gd name="adj" fmla="val 10402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C1F6B2D5-82F3-2CE5-2B3E-8D535E66E322}"/>
                  </a:ext>
                </a:extLst>
              </p:cNvPr>
              <p:cNvSpPr/>
              <p:nvPr/>
            </p:nvSpPr>
            <p:spPr>
              <a:xfrm>
                <a:off x="6943038" y="2694940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9B1FFD84-05C7-43EF-5093-DE8430C2A0DE}"/>
                  </a:ext>
                </a:extLst>
              </p:cNvPr>
              <p:cNvSpPr/>
              <p:nvPr/>
            </p:nvSpPr>
            <p:spPr>
              <a:xfrm>
                <a:off x="8561224" y="2688899"/>
                <a:ext cx="250242" cy="225226"/>
              </a:xfrm>
              <a:prstGeom prst="rightArrow">
                <a:avLst/>
              </a:prstGeom>
              <a:solidFill>
                <a:schemeClr val="bg2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E056DF-8526-A0BA-FF14-35BECF79C71B}"/>
              </a:ext>
            </a:extLst>
          </p:cNvPr>
          <p:cNvSpPr txBox="1"/>
          <p:nvPr/>
        </p:nvSpPr>
        <p:spPr>
          <a:xfrm>
            <a:off x="6846070" y="1836690"/>
            <a:ext cx="5141564" cy="414885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linearly separable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Interpretable and computationally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SoftMax provides well-calibrated probabilities.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data is not linearly separable, it is not very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Sensitive to outliers and requires well-scaled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If the classes are highly imbalanced, it may suffer from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Multinomial Logistic Regression is a simple and effective model for multiclass classification, but in many cases, it can be improved with more advanced methods.</a:t>
            </a:r>
          </a:p>
        </p:txBody>
      </p:sp>
    </p:spTree>
    <p:extLst>
      <p:ext uri="{BB962C8B-B14F-4D97-AF65-F5344CB8AC3E}">
        <p14:creationId xmlns:p14="http://schemas.microsoft.com/office/powerpoint/2010/main" val="330033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DC29-CCA8-14F4-D77F-87A2AC83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81D8-DBED-F665-8305-CAD6C0D7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39FBF1-964E-7209-7A39-D2C9BD3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0F009E-256F-EFEE-76A7-B06E24AB8A85}"/>
              </a:ext>
            </a:extLst>
          </p:cNvPr>
          <p:cNvSpPr/>
          <p:nvPr/>
        </p:nvSpPr>
        <p:spPr>
          <a:xfrm>
            <a:off x="722586" y="1555531"/>
            <a:ext cx="4910959" cy="57257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Classifying instances based on features values </a:t>
            </a:r>
            <a:endParaRPr lang="en-GB" noProof="0" dirty="0">
              <a:solidFill>
                <a:srgbClr val="00206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E55A985-51A5-359D-C4C8-634B72F38159}"/>
              </a:ext>
            </a:extLst>
          </p:cNvPr>
          <p:cNvSpPr/>
          <p:nvPr/>
        </p:nvSpPr>
        <p:spPr>
          <a:xfrm>
            <a:off x="722586" y="2359572"/>
            <a:ext cx="4910959" cy="9322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Key idea: finding the (hyper)plane which has the highest distance between different class members </a:t>
            </a:r>
            <a:endParaRPr lang="en-GB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/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solidFill>
                <a:schemeClr val="bg2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The aim is finding the best hyperplane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1600" b="1" noProof="0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noProof="0" dirty="0">
                    <a:solidFill>
                      <a:schemeClr val="tx2"/>
                    </a:solidFill>
                  </a:rPr>
                  <a:t>which stands to the highest distance between features vectors of the margin of classes (support vectors).</a:t>
                </a:r>
              </a:p>
              <a:p>
                <a:endParaRPr lang="en-GB" sz="16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solidFill>
                      <a:schemeClr val="tx2"/>
                    </a:solidFill>
                  </a:rPr>
                  <a:t>Linear separability is implicitly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2"/>
                    </a:solidFill>
                  </a:rPr>
                  <a:t>Defined for binary classification</a:t>
                </a:r>
              </a:p>
              <a:p>
                <a:endParaRPr lang="en-GB" sz="1600" i="1" dirty="0">
                  <a:solidFill>
                    <a:schemeClr val="tx2"/>
                  </a:solidFill>
                </a:endParaRPr>
              </a:p>
              <a:p>
                <a:r>
                  <a:rPr lang="en-GB" sz="1600" i="1" noProof="0" dirty="0">
                    <a:solidFill>
                      <a:schemeClr val="tx2"/>
                    </a:solidFill>
                  </a:rPr>
                  <a:t>What if data are not linear separable? And what if classes are more than two?</a:t>
                </a: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EEE39D16-178E-BE88-B45B-B0F9F268C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86" y="3523306"/>
                <a:ext cx="4910959" cy="2635756"/>
              </a:xfrm>
              <a:prstGeom prst="roundRect">
                <a:avLst>
                  <a:gd name="adj" fmla="val 73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245FDDA-83A2-7A5B-F807-21DAA954B97D}"/>
              </a:ext>
            </a:extLst>
          </p:cNvPr>
          <p:cNvSpPr/>
          <p:nvPr/>
        </p:nvSpPr>
        <p:spPr>
          <a:xfrm>
            <a:off x="6297448" y="5520551"/>
            <a:ext cx="4910959" cy="529047"/>
          </a:xfrm>
          <a:prstGeom prst="roundRect">
            <a:avLst>
              <a:gd name="adj" fmla="val 732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Kernel trick and multiclass strategies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3534B9F-56DB-C67A-0802-FAD7249FC440}"/>
              </a:ext>
            </a:extLst>
          </p:cNvPr>
          <p:cNvSpPr/>
          <p:nvPr/>
        </p:nvSpPr>
        <p:spPr>
          <a:xfrm>
            <a:off x="5740400" y="5650401"/>
            <a:ext cx="355600" cy="269348"/>
          </a:xfrm>
          <a:prstGeom prst="rightArrow">
            <a:avLst/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EAF96C-24A0-4B09-9B21-8FC447408230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Finding the max margin to generate optimal hyperplane ">
            <a:extLst>
              <a:ext uri="{FF2B5EF4-FFF2-40B4-BE49-F238E27FC236}">
                <a16:creationId xmlns:a16="http://schemas.microsoft.com/office/drawing/2014/main" id="{EBFE7F17-B2DC-7BF7-56C2-5CCAB8BC3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6558457" y="1791937"/>
            <a:ext cx="4437436" cy="34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7B80-46A6-BB44-79B9-0FF1852D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7F0D9-CFE2-9940-92A5-EEDA0832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SVM: kernel trick and multiclass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908B6-0AAC-5AA9-1815-BDBB3B13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8C7432-31DC-D7DD-4139-1E31587E0B56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BDCFA9D-9B8E-038D-B1AB-EFD607EF0FA7}"/>
              </a:ext>
            </a:extLst>
          </p:cNvPr>
          <p:cNvSpPr/>
          <p:nvPr/>
        </p:nvSpPr>
        <p:spPr>
          <a:xfrm>
            <a:off x="564776" y="4394746"/>
            <a:ext cx="4643275" cy="1879930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Data can be </a:t>
            </a:r>
            <a:r>
              <a:rPr lang="en-GB" sz="1600" i="1" noProof="0" dirty="0">
                <a:solidFill>
                  <a:schemeClr val="tx2"/>
                </a:solidFill>
              </a:rPr>
              <a:t>embedded </a:t>
            </a:r>
            <a:r>
              <a:rPr lang="en-GB" sz="1600" noProof="0" dirty="0">
                <a:solidFill>
                  <a:schemeClr val="tx2"/>
                </a:solidFill>
              </a:rPr>
              <a:t>with a kernel function to a new space, with higher dimension, into which are linearly separable. Common kernels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>
                <a:solidFill>
                  <a:schemeClr val="tx2"/>
                </a:solidFill>
              </a:rPr>
              <a:t>Polynomial </a:t>
            </a:r>
            <a:endParaRPr lang="en-GB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tx2"/>
                </a:solidFill>
              </a:rPr>
              <a:t>Gaussian (Radial)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4C948346-6199-9B8E-C9CD-417FC7E50663}"/>
              </a:ext>
            </a:extLst>
          </p:cNvPr>
          <p:cNvSpPr/>
          <p:nvPr/>
        </p:nvSpPr>
        <p:spPr>
          <a:xfrm>
            <a:off x="1185305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Kernel trick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C9D116-4397-E343-21DF-87BECB05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2218507"/>
            <a:ext cx="4435608" cy="21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502D37-430C-A976-9536-094B3AF7E4EC}"/>
              </a:ext>
            </a:extLst>
          </p:cNvPr>
          <p:cNvSpPr/>
          <p:nvPr/>
        </p:nvSpPr>
        <p:spPr>
          <a:xfrm>
            <a:off x="6190819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which has the highest margin respect to the others, which act as negative class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EBD4B-E819-1219-C3DD-16E65CE4F222}"/>
              </a:ext>
            </a:extLst>
          </p:cNvPr>
          <p:cNvSpPr/>
          <p:nvPr/>
        </p:nvSpPr>
        <p:spPr>
          <a:xfrm>
            <a:off x="7604478" y="1494182"/>
            <a:ext cx="3194550" cy="401546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Multiclass classification</a:t>
            </a:r>
            <a:endParaRPr lang="en-GB" noProof="0" dirty="0">
              <a:solidFill>
                <a:srgbClr val="002060"/>
              </a:solidFill>
            </a:endParaRPr>
          </a:p>
        </p:txBody>
      </p:sp>
      <p:pic>
        <p:nvPicPr>
          <p:cNvPr id="2052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E78BF881-E9FF-3005-497D-487AE570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0" t="5560" b="59835"/>
          <a:stretch/>
        </p:blipFill>
        <p:spPr bwMode="auto">
          <a:xfrm>
            <a:off x="6190819" y="2473284"/>
            <a:ext cx="2827318" cy="21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mple example of a multiclass support vector machine The SVM algorithms applied to a three-class diagnostic problem are shown in Fig 29.">
            <a:extLst>
              <a:ext uri="{FF2B5EF4-FFF2-40B4-BE49-F238E27FC236}">
                <a16:creationId xmlns:a16="http://schemas.microsoft.com/office/drawing/2014/main" id="{8FEBD685-79F1-2EC5-BDE8-F91C3587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9" t="50487" r="-1029" b="250"/>
          <a:stretch/>
        </p:blipFill>
        <p:spPr bwMode="auto">
          <a:xfrm>
            <a:off x="9201753" y="2437640"/>
            <a:ext cx="2576590" cy="21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8DA42AD-E5FF-0420-DE2F-143A5EE76AC2}"/>
              </a:ext>
            </a:extLst>
          </p:cNvPr>
          <p:cNvCxnSpPr/>
          <p:nvPr/>
        </p:nvCxnSpPr>
        <p:spPr>
          <a:xfrm>
            <a:off x="8982577" y="2473284"/>
            <a:ext cx="0" cy="3698916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323125B-ACAE-FB49-C980-311F4B4F000D}"/>
              </a:ext>
            </a:extLst>
          </p:cNvPr>
          <p:cNvSpPr/>
          <p:nvPr/>
        </p:nvSpPr>
        <p:spPr>
          <a:xfrm>
            <a:off x="9136464" y="4853167"/>
            <a:ext cx="2637872" cy="1275956"/>
          </a:xfrm>
          <a:prstGeom prst="roundRect">
            <a:avLst>
              <a:gd name="adj" fmla="val 3791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noProof="0" dirty="0">
                <a:solidFill>
                  <a:schemeClr val="tx2"/>
                </a:solidFill>
              </a:rPr>
              <a:t>The predicted class is the one with the highest number of votes collected from single classifiers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F75835E-84B1-DBC0-8C24-1CEFDD22E6AB}"/>
              </a:ext>
            </a:extLst>
          </p:cNvPr>
          <p:cNvSpPr/>
          <p:nvPr/>
        </p:nvSpPr>
        <p:spPr>
          <a:xfrm>
            <a:off x="6811210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all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65240A5-55C2-14B7-7AE7-3BF0FEB9EA41}"/>
              </a:ext>
            </a:extLst>
          </p:cNvPr>
          <p:cNvSpPr/>
          <p:nvPr/>
        </p:nvSpPr>
        <p:spPr>
          <a:xfrm>
            <a:off x="9791503" y="2080007"/>
            <a:ext cx="1397090" cy="276999"/>
          </a:xfrm>
          <a:prstGeom prst="roundRect">
            <a:avLst>
              <a:gd name="adj" fmla="val 22683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2060"/>
                </a:solidFill>
              </a:rPr>
              <a:t>One </a:t>
            </a:r>
            <a:r>
              <a:rPr lang="en-GB" sz="1600" i="1" dirty="0">
                <a:solidFill>
                  <a:srgbClr val="002060"/>
                </a:solidFill>
              </a:rPr>
              <a:t>vs </a:t>
            </a:r>
            <a:r>
              <a:rPr lang="en-GB" sz="1600" dirty="0">
                <a:solidFill>
                  <a:srgbClr val="002060"/>
                </a:solidFill>
              </a:rPr>
              <a:t>one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9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BDB1-9215-2769-3607-D829FD75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2B28A-4B51-1FF5-0D78-90F7E5B9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machines: 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D311BC-2FE2-31A2-BD21-9F16258B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69EA69-E323-69AF-1874-CEF6C61D19A4}"/>
              </a:ext>
            </a:extLst>
          </p:cNvPr>
          <p:cNvSpPr txBox="1"/>
          <p:nvPr/>
        </p:nvSpPr>
        <p:spPr>
          <a:xfrm>
            <a:off x="6096000" y="19614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7BB99-FE06-3674-0231-F7E35D7CBCD6}"/>
              </a:ext>
            </a:extLst>
          </p:cNvPr>
          <p:cNvSpPr txBox="1"/>
          <p:nvPr/>
        </p:nvSpPr>
        <p:spPr>
          <a:xfrm>
            <a:off x="6713990" y="1543271"/>
            <a:ext cx="5141564" cy="4655582"/>
          </a:xfrm>
          <a:prstGeom prst="roundRect">
            <a:avLst>
              <a:gd name="adj" fmla="val 5424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Advantages: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Effective in high-dimensional spaces and with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Works well with both linearly and non-linearly separable data using the kernel trick.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Robust to overfitting</a:t>
            </a: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Disadvantages: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Computationally expensive, especially with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Requires careful tuning of hyperparameters (kernel and regularization)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Conclusion: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Support Vector Machines are powerful classifiers, particularly for complex decision boundaries, but they may be computationally demanding and require careful tuning for optimal performance.</a:t>
            </a:r>
          </a:p>
        </p:txBody>
      </p:sp>
      <p:pic>
        <p:nvPicPr>
          <p:cNvPr id="5" name="Picture 2" descr="Finding the max margin to generate optimal hyperplane ">
            <a:extLst>
              <a:ext uri="{FF2B5EF4-FFF2-40B4-BE49-F238E27FC236}">
                <a16:creationId xmlns:a16="http://schemas.microsoft.com/office/drawing/2014/main" id="{3DA744AF-FD92-4040-F381-A51FC38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7219" r="24246" b="15152"/>
          <a:stretch/>
        </p:blipFill>
        <p:spPr bwMode="auto">
          <a:xfrm>
            <a:off x="980617" y="1961466"/>
            <a:ext cx="5316680" cy="41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2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3C77CF2-242B-5F25-3884-4F2C9E2B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5" y="1910080"/>
            <a:ext cx="7243090" cy="36215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F41B751-8D99-A795-2AEC-91696D2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3" y="1910080"/>
            <a:ext cx="7243091" cy="3621545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620B9D-C759-4FAF-2AFF-356A66E9B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9"/>
            <a:ext cx="7243091" cy="3621545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7EB8DD-DB9B-BC26-CD6C-EEA408FD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7"/>
            <a:ext cx="7243091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18012</TotalTime>
  <Words>4029</Words>
  <Application>Microsoft Office PowerPoint</Application>
  <PresentationFormat>Widescreen</PresentationFormat>
  <Paragraphs>541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Presentazione standard di PowerPoint</vt:lpstr>
      <vt:lpstr>Tree classifier: key concepts</vt:lpstr>
      <vt:lpstr>Tree classifier: key concepts</vt:lpstr>
      <vt:lpstr>Tree classifier: conclusions</vt:lpstr>
      <vt:lpstr>Multinomial logistic classifier: key concepts</vt:lpstr>
      <vt:lpstr>Multinomial logistic classifier: key concepts</vt:lpstr>
      <vt:lpstr>Multinomial logistic classifier: conclusions</vt:lpstr>
      <vt:lpstr>Support vector machines: key concepts</vt:lpstr>
      <vt:lpstr>SVM: kernel trick and multiclass classification</vt:lpstr>
      <vt:lpstr>Support vector machines: conclusions</vt:lpstr>
      <vt:lpstr>Features correlation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275</cp:revision>
  <dcterms:created xsi:type="dcterms:W3CDTF">2024-05-22T12:11:36Z</dcterms:created>
  <dcterms:modified xsi:type="dcterms:W3CDTF">2025-04-14T13:58:49Z</dcterms:modified>
</cp:coreProperties>
</file>